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95" r:id="rId3"/>
    <p:sldId id="258" r:id="rId4"/>
    <p:sldId id="259" r:id="rId5"/>
    <p:sldId id="301" r:id="rId6"/>
    <p:sldId id="261" r:id="rId7"/>
    <p:sldId id="297" r:id="rId8"/>
    <p:sldId id="300" r:id="rId9"/>
    <p:sldId id="298" r:id="rId10"/>
    <p:sldId id="267" r:id="rId11"/>
    <p:sldId id="304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303" r:id="rId21"/>
    <p:sldId id="276" r:id="rId22"/>
    <p:sldId id="277" r:id="rId23"/>
    <p:sldId id="281" r:id="rId24"/>
    <p:sldId id="305" r:id="rId25"/>
    <p:sldId id="30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9C7113EC-00A6-4F38-A59A-BA9CBAD0A710}" type="datetimeFigureOut">
              <a:rPr lang="fa-IR" smtClean="0"/>
              <a:t>05/25/1443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B274BC2-4286-4E90-9108-906B1CE7C9E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1472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7EA51DB-A155-45B1-A7A3-D8F80441ECCE}" type="slidenum">
              <a:rPr lang="en-US" altLang="fa-IR"/>
              <a:pPr/>
              <a:t>11</a:t>
            </a:fld>
            <a:endParaRPr lang="en-US" altLang="fa-IR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a-IR" altLang="fa-IR" dirty="0" smtClean="0"/>
          </a:p>
        </p:txBody>
      </p:sp>
    </p:spTree>
    <p:extLst>
      <p:ext uri="{BB962C8B-B14F-4D97-AF65-F5344CB8AC3E}">
        <p14:creationId xmlns:p14="http://schemas.microsoft.com/office/powerpoint/2010/main" val="3511202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74BC2-4286-4E90-9108-906B1CE7C9E4}" type="slidenum">
              <a:rPr lang="fa-IR" smtClean="0"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42984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400" b="1" i="1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400" b="1" i="1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400" b="1" i="1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400" b="1" i="1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400" b="1" i="1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FF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6C1977-16FC-4EFB-85D6-DF97637EBD1C}" type="slidenum">
              <a:rPr lang="ar-SA" altLang="en-US" sz="1200" b="0" i="0" smtClean="0">
                <a:solidFill>
                  <a:schemeClr val="tx1"/>
                </a:solidFill>
              </a:rPr>
              <a:pPr/>
              <a:t>25</a:t>
            </a:fld>
            <a:endParaRPr lang="en-US" altLang="en-US" sz="1200" b="0" i="0" smtClean="0">
              <a:solidFill>
                <a:schemeClr val="tx1"/>
              </a:solidFill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4412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9667" y="688312"/>
            <a:ext cx="10912510" cy="5149779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نام خدا</a:t>
            </a:r>
            <a:r>
              <a:rPr lang="fa-IR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49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تاملی</a:t>
            </a:r>
            <a:r>
              <a:rPr lang="fa-IR" sz="4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بر </a:t>
            </a:r>
            <a:r>
              <a:rPr lang="fa-IR" sz="4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تحقیق </a:t>
            </a:r>
            <a:r>
              <a:rPr lang="fa-IR" sz="49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9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Problem</a:t>
            </a:r>
            <a:r>
              <a:rPr lang="fa-IR" sz="49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a-IR" sz="4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fa-IR" sz="4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اجتماعی</a:t>
            </a:r>
            <a:r>
              <a:rPr lang="fa-IR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Problem</a:t>
            </a:r>
            <a:r>
              <a:rPr lang="fa-IR" sz="4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a-IR" sz="4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ایران</a:t>
            </a:r>
            <a:br>
              <a:rPr lang="fa-IR" sz="4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توسط:</a:t>
            </a:r>
            <a:r>
              <a:rPr lang="fa-I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دکتر محمد تقی ایمان</a:t>
            </a:r>
            <a:r>
              <a:rPr lang="fa-I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استاد دانشگاه شیراز</a:t>
            </a:r>
            <a:r>
              <a:rPr lang="fa-I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آذرماه</a:t>
            </a:r>
            <a:r>
              <a:rPr lang="fa-I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1400</a:t>
            </a:r>
            <a:r>
              <a:rPr lang="fa-I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a-I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24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601" y="280449"/>
            <a:ext cx="7886700" cy="744484"/>
          </a:xfrm>
        </p:spPr>
        <p:txBody>
          <a:bodyPr>
            <a:noAutofit/>
          </a:bodyPr>
          <a:lstStyle/>
          <a:p>
            <a:pPr algn="r" eaLnBrk="1" hangingPunct="1"/>
            <a:r>
              <a:rPr lang="fa-IR" altLang="en-US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هدف از </a:t>
            </a:r>
            <a:r>
              <a:rPr lang="fa-IR" altLang="en-US" sz="4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تحقيق</a:t>
            </a:r>
            <a:r>
              <a:rPr lang="fa-IR" altLang="en-US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4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علمي</a:t>
            </a:r>
            <a:r>
              <a:rPr lang="fa-IR" altLang="en-US" sz="4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341438"/>
            <a:ext cx="9144000" cy="5516562"/>
          </a:xfrm>
        </p:spPr>
        <p:txBody>
          <a:bodyPr rtlCol="0">
            <a:normAutofit lnSpcReduction="10000"/>
          </a:bodyPr>
          <a:lstStyle/>
          <a:p>
            <a:pPr>
              <a:lnSpc>
                <a:spcPct val="155000"/>
              </a:lnSpc>
              <a:defRPr/>
            </a:pPr>
            <a:r>
              <a:rPr lang="fa-IR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Times New Roman" panose="02020603050405020304" pitchFamily="18" charset="0"/>
                <a:cs typeface="Nazanin" pitchFamily="2" charset="-78"/>
              </a:rPr>
              <a:t> </a:t>
            </a:r>
            <a:r>
              <a:rPr lang="fa-IR" altLang="en-US" sz="3600" b="1" dirty="0">
                <a:ea typeface="Times New Roman" panose="02020603050405020304" pitchFamily="18" charset="0"/>
                <a:cs typeface="Nazanin" pitchFamily="2" charset="-78"/>
              </a:rPr>
              <a:t>توليد و گسترش </a:t>
            </a:r>
            <a:r>
              <a:rPr lang="fa-IR" altLang="en-US" sz="3600" b="1" dirty="0">
                <a:solidFill>
                  <a:srgbClr val="800000"/>
                </a:solidFill>
                <a:ea typeface="Times New Roman" panose="02020603050405020304" pitchFamily="18" charset="0"/>
                <a:cs typeface="Nazanin" pitchFamily="2" charset="-78"/>
              </a:rPr>
              <a:t>شناخت از واقعیت </a:t>
            </a:r>
            <a:r>
              <a:rPr lang="fa-IR" altLang="en-US" sz="3600" b="1" dirty="0">
                <a:ea typeface="Times New Roman" panose="02020603050405020304" pitchFamily="18" charset="0"/>
                <a:cs typeface="Nazanin" pitchFamily="2" charset="-78"/>
              </a:rPr>
              <a:t>به نحوی که: </a:t>
            </a:r>
          </a:p>
          <a:p>
            <a:pPr>
              <a:lnSpc>
                <a:spcPct val="155000"/>
              </a:lnSpc>
              <a:buNone/>
              <a:defRPr/>
            </a:pPr>
            <a:r>
              <a:rPr lang="fa-IR" altLang="en-US" sz="3600" b="1" dirty="0">
                <a:ea typeface="Times New Roman" panose="02020603050405020304" pitchFamily="18" charset="0"/>
                <a:cs typeface="Nazanin" pitchFamily="2" charset="-78"/>
              </a:rPr>
              <a:t>          - بتوان </a:t>
            </a:r>
            <a:r>
              <a:rPr lang="fa-IR" altLang="en-US" sz="3600" b="1" dirty="0">
                <a:solidFill>
                  <a:srgbClr val="002060"/>
                </a:solidFill>
                <a:ea typeface="Times New Roman" panose="02020603050405020304" pitchFamily="18" charset="0"/>
                <a:cs typeface="Nazanin" pitchFamily="2" charset="-78"/>
              </a:rPr>
              <a:t>به واقعیت وارد شد.</a:t>
            </a:r>
          </a:p>
          <a:p>
            <a:pPr>
              <a:lnSpc>
                <a:spcPct val="155000"/>
              </a:lnSpc>
              <a:buNone/>
              <a:defRPr/>
            </a:pPr>
            <a:r>
              <a:rPr lang="fa-IR" altLang="en-US" sz="3600" b="1" dirty="0">
                <a:ea typeface="Times New Roman" panose="02020603050405020304" pitchFamily="18" charset="0"/>
                <a:cs typeface="Nazanin" pitchFamily="2" charset="-78"/>
              </a:rPr>
              <a:t>          - و واقعیت را </a:t>
            </a:r>
            <a:r>
              <a:rPr lang="fa-IR" altLang="en-US" sz="3600" b="1" dirty="0">
                <a:solidFill>
                  <a:srgbClr val="7030A0"/>
                </a:solidFill>
                <a:ea typeface="Times New Roman" panose="02020603050405020304" pitchFamily="18" charset="0"/>
                <a:cs typeface="Nazanin" pitchFamily="2" charset="-78"/>
              </a:rPr>
              <a:t>توصیف، تبیین، پیش بینی، </a:t>
            </a:r>
            <a:r>
              <a:rPr lang="fa-IR" altLang="en-US" sz="3600" b="1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  <a:cs typeface="Nazanin" pitchFamily="2" charset="-78"/>
              </a:rPr>
              <a:t>اکتشاف</a:t>
            </a:r>
            <a:r>
              <a:rPr lang="fa-IR" altLang="en-US" sz="3600" b="1" dirty="0">
                <a:solidFill>
                  <a:srgbClr val="7030A0"/>
                </a:solidFill>
                <a:ea typeface="Times New Roman" panose="02020603050405020304" pitchFamily="18" charset="0"/>
                <a:cs typeface="Nazanin" pitchFamily="2" charset="-78"/>
              </a:rPr>
              <a:t> و یا درگیر </a:t>
            </a:r>
            <a:r>
              <a:rPr lang="fa-IR" altLang="en-US" sz="3600" b="1" dirty="0">
                <a:solidFill>
                  <a:srgbClr val="FF0000"/>
                </a:solidFill>
                <a:ea typeface="Times New Roman" panose="02020603050405020304" pitchFamily="18" charset="0"/>
                <a:cs typeface="Nazanin" pitchFamily="2" charset="-78"/>
              </a:rPr>
              <a:t>تغییرات</a:t>
            </a:r>
            <a:r>
              <a:rPr lang="fa-IR" altLang="en-US" sz="3600" b="1" dirty="0">
                <a:solidFill>
                  <a:srgbClr val="7030A0"/>
                </a:solidFill>
                <a:ea typeface="Times New Roman" panose="02020603050405020304" pitchFamily="18" charset="0"/>
                <a:cs typeface="Nazanin" pitchFamily="2" charset="-78"/>
              </a:rPr>
              <a:t> هدفمند </a:t>
            </a:r>
            <a:r>
              <a:rPr lang="fa-IR" altLang="en-US" sz="3600" b="1" dirty="0">
                <a:ea typeface="Times New Roman" panose="02020603050405020304" pitchFamily="18" charset="0"/>
                <a:cs typeface="Nazanin" pitchFamily="2" charset="-78"/>
              </a:rPr>
              <a:t>نمود.  .</a:t>
            </a:r>
            <a:endParaRPr lang="en-US" altLang="en-US" sz="3600" b="1" dirty="0">
              <a:ea typeface="Times New Roman" panose="02020603050405020304" pitchFamily="18" charset="0"/>
              <a:cs typeface="Nazanin" pitchFamily="2" charset="-78"/>
            </a:endParaRPr>
          </a:p>
          <a:p>
            <a:pPr>
              <a:lnSpc>
                <a:spcPct val="155000"/>
              </a:lnSpc>
              <a:buNone/>
              <a:defRPr/>
            </a:pPr>
            <a:r>
              <a:rPr lang="fa-IR" altLang="en-US" sz="3600" b="1" dirty="0">
                <a:ea typeface="Times New Roman" panose="02020603050405020304" pitchFamily="18" charset="0"/>
                <a:cs typeface="Nazanin" pitchFamily="2" charset="-78"/>
              </a:rPr>
              <a:t>	</a:t>
            </a:r>
          </a:p>
          <a:p>
            <a:pPr>
              <a:lnSpc>
                <a:spcPct val="155000"/>
              </a:lnSpc>
              <a:buNone/>
              <a:defRPr/>
            </a:pPr>
            <a:r>
              <a:rPr lang="fa-IR" altLang="en-US" sz="3600" b="1" dirty="0">
                <a:ea typeface="Times New Roman" panose="02020603050405020304" pitchFamily="18" charset="0"/>
                <a:cs typeface="Nazanin" pitchFamily="2" charset="-78"/>
              </a:rPr>
              <a:t>              	در جهت رفع ابهام ذهنی، مشكل يا </a:t>
            </a:r>
            <a:r>
              <a:rPr lang="fa-IR" altLang="en-US" sz="3600" b="1" dirty="0">
                <a:solidFill>
                  <a:srgbClr val="800000"/>
                </a:solidFill>
                <a:ea typeface="Times New Roman" panose="02020603050405020304" pitchFamily="18" charset="0"/>
                <a:cs typeface="Nazanin" pitchFamily="2" charset="-78"/>
              </a:rPr>
              <a:t>حل مسأله </a:t>
            </a:r>
            <a:endParaRPr lang="en-US" altLang="en-US" sz="3600" b="1" dirty="0">
              <a:solidFill>
                <a:srgbClr val="800000"/>
              </a:solidFill>
              <a:ea typeface="Times New Roman" panose="02020603050405020304" pitchFamily="18" charset="0"/>
              <a:cs typeface="Nazanin" pitchFamily="2" charset="-78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6240017" y="4797152"/>
            <a:ext cx="358775" cy="1079500"/>
          </a:xfrm>
          <a:prstGeom prst="downArrow">
            <a:avLst>
              <a:gd name="adj1" fmla="val 50000"/>
              <a:gd name="adj2" fmla="val 75221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38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755014" y="212091"/>
            <a:ext cx="7886700" cy="792088"/>
          </a:xfrm>
        </p:spPr>
        <p:txBody>
          <a:bodyPr>
            <a:noAutofit/>
          </a:bodyPr>
          <a:lstStyle/>
          <a:p>
            <a:pPr algn="r" rtl="1" eaLnBrk="1" hangingPunct="1">
              <a:defRPr/>
            </a:pPr>
            <a:r>
              <a:rPr lang="fa-IR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معرفت علمی و </a:t>
            </a:r>
            <a:r>
              <a:rPr lang="fa-IR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واقعیت</a:t>
            </a:r>
            <a:endParaRPr lang="en-US" sz="4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1745" y="1196752"/>
            <a:ext cx="10440237" cy="53957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200000"/>
              </a:lnSpc>
              <a:buNone/>
              <a:defRPr/>
            </a:pPr>
            <a:r>
              <a:rPr lang="fa-IR" sz="4000" b="1" dirty="0" smtClean="0">
                <a:solidFill>
                  <a:srgbClr val="FF00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واقعیت</a:t>
            </a:r>
            <a:r>
              <a:rPr lang="fa-IR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هر</a:t>
            </a:r>
            <a:r>
              <a:rPr lang="fa-IR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امری </a:t>
            </a:r>
            <a:r>
              <a:rPr lang="fa-IR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اطلاق می شود که به صورت </a:t>
            </a:r>
            <a:r>
              <a:rPr lang="fa-IR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خودآگاه</a:t>
            </a:r>
            <a:r>
              <a:rPr lang="fa-IR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یا ناخودآگاه در ادراک،  فهم، و یا آگاهی (</a:t>
            </a:r>
            <a:r>
              <a:rPr lang="fa-IR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اندیشه</a:t>
            </a:r>
            <a:r>
              <a:rPr lang="fa-IR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انسانی بیاید </a:t>
            </a:r>
            <a:r>
              <a:rPr lang="fa-IR" sz="4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وبه</a:t>
            </a:r>
            <a:r>
              <a:rPr lang="fa-IR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آن </a:t>
            </a:r>
            <a:r>
              <a:rPr lang="fa-IR" sz="40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معنا</a:t>
            </a:r>
            <a:r>
              <a:rPr lang="fa-IR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داده شود و به صورت مستقیم یا غیر مستقیم قابل </a:t>
            </a:r>
            <a:r>
              <a:rPr lang="fa-IR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مشاهده</a:t>
            </a:r>
            <a:r>
              <a:rPr lang="fa-IR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باشد.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fa-IR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fa-IR" sz="40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124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567" y="1306930"/>
            <a:ext cx="8568952" cy="2376264"/>
          </a:xfrm>
        </p:spPr>
        <p:txBody>
          <a:bodyPr>
            <a:normAutofit fontScale="90000"/>
          </a:bodyPr>
          <a:lstStyle/>
          <a:p>
            <a:pPr algn="r" rtl="1" eaLnBrk="1" hangingPunct="1">
              <a:buFont typeface="Wingdings" panose="05000000000000000000" pitchFamily="2" charset="2"/>
              <a:buNone/>
            </a:pPr>
            <a:r>
              <a:rPr lang="fa-IR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مساله تحقیق (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Problem</a:t>
            </a:r>
            <a:r>
              <a:rPr lang="fa-IR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a-IR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a-IR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تحقیق کمی</a:t>
            </a:r>
            <a:r>
              <a:rPr lang="fa-IR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r>
              <a:rPr lang="fa-IR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مساله</a:t>
            </a:r>
            <a:r>
              <a:rPr lang="fa-IR" alt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یک </a:t>
            </a:r>
            <a:r>
              <a:rPr lang="fa-IR" altLang="en-US" sz="32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مفهوم نظری </a:t>
            </a:r>
            <a:r>
              <a:rPr lang="fa-IR" alt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است زمانی که در </a:t>
            </a:r>
            <a:r>
              <a:rPr lang="fa-IR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شرایط خاص (بستر اجتماعی) </a:t>
            </a:r>
            <a:r>
              <a:rPr lang="fa-IR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غامض و یا مشکل زا و یا </a:t>
            </a:r>
            <a:r>
              <a:rPr lang="fa-IR" alt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پرسمانی</a:t>
            </a:r>
            <a:r>
              <a:rPr lang="fa-IR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Problematic</a:t>
            </a:r>
            <a:r>
              <a:rPr lang="fa-IR" alt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a-IR" alt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می شود.</a:t>
            </a:r>
            <a:endParaRPr lang="fa-IR" alt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593" y="2446774"/>
            <a:ext cx="8634750" cy="3862546"/>
          </a:xfrm>
        </p:spPr>
        <p:txBody>
          <a:bodyPr/>
          <a:lstStyle/>
          <a:p>
            <a:pPr algn="r">
              <a:buNone/>
            </a:pPr>
            <a:endParaRPr lang="fa-I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endParaRPr lang="fa-I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endParaRPr lang="fa-I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fa-I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مشکل</a:t>
            </a:r>
            <a:r>
              <a:rPr lang="fa-I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fa-IR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نظریه</a:t>
            </a:r>
            <a:r>
              <a:rPr lang="fa-I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fa-IR" sz="2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a-I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7869409" y="4654821"/>
            <a:ext cx="1500198" cy="1588"/>
          </a:xfrm>
          <a:prstGeom prst="straightConnector1">
            <a:avLst/>
          </a:prstGeom>
          <a:ln w="381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4809164" y="4701010"/>
            <a:ext cx="1643074" cy="1588"/>
          </a:xfrm>
          <a:prstGeom prst="straightConnector1">
            <a:avLst/>
          </a:prstGeom>
          <a:ln w="381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4432029" y="5225146"/>
            <a:ext cx="5472608" cy="30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9886895" y="4744229"/>
            <a:ext cx="8693" cy="5040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432029" y="4702598"/>
            <a:ext cx="0" cy="5225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9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251" y="404665"/>
            <a:ext cx="7886700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مشکل و مساله در تحقیق علمی</a:t>
            </a:r>
            <a:endParaRPr lang="fa-IR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068" y="1259393"/>
            <a:ext cx="10847195" cy="5347398"/>
          </a:xfrm>
        </p:spPr>
        <p:txBody>
          <a:bodyPr>
            <a:noAutofit/>
          </a:bodyPr>
          <a:lstStyle/>
          <a:p>
            <a:pPr algn="r" rtl="1"/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مشکل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r" rtl="1"/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هر گونه </a:t>
            </a: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ابهام، ناراحتی، نگرانی و سختی 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حاصل شده در یک شرایط و یا زمینه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از </a:t>
            </a:r>
            <a:r>
              <a:rPr lang="fa-IR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نظر محقق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r" rtl="1"/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اساسا </a:t>
            </a:r>
            <a:r>
              <a:rPr lang="fa-I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منفی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است.</a:t>
            </a:r>
          </a:p>
          <a:p>
            <a:pPr lvl="1" algn="r" rtl="1"/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قابل </a:t>
            </a:r>
            <a:r>
              <a:rPr lang="fa-IR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مشاهده 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است.</a:t>
            </a:r>
          </a:p>
          <a:p>
            <a:pPr lvl="1" algn="r" rtl="1"/>
            <a:r>
              <a:rPr lang="fa-IR" sz="2800" b="1" dirty="0" smtClean="0">
                <a:solidFill>
                  <a:srgbClr val="FF99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پیامد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وجود مساله</a:t>
            </a:r>
            <a:r>
              <a:rPr lang="fa-IR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است.</a:t>
            </a:r>
          </a:p>
          <a:p>
            <a:pPr lvl="1" algn="r" rtl="1"/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بر اساس </a:t>
            </a: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تعامل محقق با زمینه ها و بستر های 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مورد </a:t>
            </a:r>
            <a:r>
              <a:rPr lang="fa-IR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علاقه علمی محقق 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به راحتی و به صورت شفاف برای وی قابل رویت است.</a:t>
            </a:r>
          </a:p>
          <a:p>
            <a:pPr lvl="1" algn="r" rtl="1"/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 حوزه علوم انسانی و اجتماعی برای 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افراد یا گروههای درگیر 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آن زمینه ها نیز محسوس و ملموس است.  </a:t>
            </a:r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32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3332" y="263988"/>
            <a:ext cx="7886700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مشکل و مساله در تحقیق علمی</a:t>
            </a:r>
            <a:endParaRPr lang="fa-IR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4909" y="1148861"/>
            <a:ext cx="10277702" cy="5518220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تحقیق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r" rtl="1"/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یک 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مفهوم نظری 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است.</a:t>
            </a:r>
          </a:p>
          <a:p>
            <a:pPr lvl="1" algn="r" rtl="1"/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ذهنی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است.</a:t>
            </a:r>
          </a:p>
          <a:p>
            <a:pPr lvl="1" algn="r" rtl="1"/>
            <a:r>
              <a:rPr lang="fa-I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 تواند </a:t>
            </a:r>
            <a:r>
              <a:rPr lang="fa-I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مشکل زا 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شود.</a:t>
            </a:r>
          </a:p>
          <a:p>
            <a:pPr lvl="1" algn="r" rtl="1"/>
            <a:r>
              <a:rPr lang="fa-IR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مثبت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است چون بر اساس نظریه 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قابل تعریف نظری 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 در مسیر تحقیق علمی </a:t>
            </a:r>
            <a:r>
              <a:rPr lang="fa-I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قابل حل 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 باشد.</a:t>
            </a:r>
          </a:p>
          <a:p>
            <a:pPr lvl="1" algn="r" rtl="1"/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بنابرین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r" rtl="1"/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تا زمانی که مشکل متکی بر نظریه علمی تبدیل به مساله نشود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fa-IR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نمی</a:t>
            </a: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توان به رفع منطقی و پایدار مشکل امیدوار بود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البته با حل علمی هر مساله به توسعه </a:t>
            </a:r>
            <a:r>
              <a:rPr lang="fa-IR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ویا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تراکم دانش علمی در آن زمینه کمک موثری می شود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1" algn="r" rtl="1"/>
            <a:endParaRPr lang="fa-I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r" rtl="1"/>
            <a:endParaRPr lang="fa-I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r" rtl="1"/>
            <a:endParaRPr lang="fa-I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r" rtl="1"/>
            <a:endParaRPr lang="fa-I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r" rtl="1"/>
            <a:endParaRPr lang="fa-I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653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تحقیق (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Problem</a:t>
            </a:r>
            <a:r>
              <a:rPr lang="fa-I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fa-I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اجتماعی (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(Social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endParaRPr lang="fa-IR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271" y="1941898"/>
            <a:ext cx="10364874" cy="4486275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تحقیق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 rtl="1"/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یک </a:t>
            </a:r>
            <a:r>
              <a:rPr lang="fa-I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مفهوم نظری 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 زمانی که در 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یک شرایط معین (خاص) </a:t>
            </a:r>
            <a:r>
              <a:rPr lang="fa-I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غامض یا </a:t>
            </a:r>
            <a:r>
              <a:rPr lang="fa-IR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پرسمانی</a:t>
            </a:r>
            <a:r>
              <a:rPr lang="fa-I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می شود.</a:t>
            </a:r>
          </a:p>
          <a:p>
            <a:pPr algn="r" rtl="1"/>
            <a:r>
              <a:rPr lang="fa-I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اجتماعی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 rtl="1"/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رویداد یا رخداد متاثر از </a:t>
            </a:r>
            <a:r>
              <a:rPr lang="fa-I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شرایط یا بستر غامض شده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عام یا نسبتا عام 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 که 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افراد و یا گروههای قابل توجهی را درگیر نموده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</a:t>
            </a:r>
            <a:r>
              <a:rPr lang="fa-IR" sz="2800" b="1" dirty="0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پیامدهای اجتماعی منفی دارد.</a:t>
            </a:r>
          </a:p>
          <a:p>
            <a:pPr algn="r" rtl="1"/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خصیصه </a:t>
            </a:r>
            <a:r>
              <a:rPr lang="fa-I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تحقیق مثبت 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حالی که </a:t>
            </a:r>
            <a:r>
              <a:rPr lang="fa-I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اجتماعی منفی 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است. </a:t>
            </a:r>
          </a:p>
        </p:txBody>
      </p:sp>
    </p:spTree>
    <p:extLst>
      <p:ext uri="{BB962C8B-B14F-4D97-AF65-F5344CB8AC3E}">
        <p14:creationId xmlns:p14="http://schemas.microsoft.com/office/powerpoint/2010/main" val="1680438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7673" y="-221064"/>
            <a:ext cx="7925847" cy="1557495"/>
          </a:xfrm>
        </p:spPr>
        <p:txBody>
          <a:bodyPr>
            <a:normAutofit/>
          </a:bodyPr>
          <a:lstStyle/>
          <a:p>
            <a:pPr algn="r" rtl="1"/>
            <a:r>
              <a:rPr lang="fa-I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اجتماعی (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(Social Problem</a:t>
            </a:r>
            <a:endParaRPr lang="fa-IR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382" y="1056061"/>
            <a:ext cx="10389996" cy="5384933"/>
          </a:xfrm>
        </p:spPr>
        <p:txBody>
          <a:bodyPr>
            <a:noAutofit/>
          </a:bodyPr>
          <a:lstStyle/>
          <a:p>
            <a:pPr algn="r" rtl="1"/>
            <a:r>
              <a:rPr lang="fa-IR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 تحقیق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طلاق</a:t>
            </a:r>
          </a:p>
          <a:p>
            <a:pPr algn="r" rtl="1"/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طلاق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گسستگی (</a:t>
            </a:r>
            <a:r>
              <a:rPr lang="fa-I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رخداد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روابط اجتماعی در بستر خانواده (</a:t>
            </a:r>
            <a:r>
              <a:rPr lang="fa-I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شرایط غامض شده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که تبعات منفی (</a:t>
            </a:r>
            <a:r>
              <a:rPr lang="fa-I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پیامدهای منفی اجتماعی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برای افراد خانواده (عاملان) و ساختار جامعه دارد. </a:t>
            </a:r>
          </a:p>
          <a:p>
            <a:pPr algn="r" rtl="1"/>
            <a:r>
              <a:rPr lang="fa-I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شرایط غامض شده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r" rtl="1"/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فقر خانواده</a:t>
            </a:r>
          </a:p>
          <a:p>
            <a:pPr lvl="1" algn="r" rtl="1"/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بیکاری نان آور</a:t>
            </a:r>
          </a:p>
          <a:p>
            <a:pPr lvl="1" algn="r" rtl="1"/>
            <a:r>
              <a:rPr lang="fa-IR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تعارضات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درون خانواده (سنتی-مدرن)</a:t>
            </a:r>
          </a:p>
          <a:p>
            <a:pPr lvl="1" algn="r" rtl="1"/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ناکارآمدی و عدم شفافیت قوانین در حوزه خانواده</a:t>
            </a:r>
          </a:p>
          <a:p>
            <a:pPr lvl="1" algn="r" rtl="1"/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روابط نابرابر و غیر </a:t>
            </a:r>
            <a:r>
              <a:rPr lang="fa-IR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اثربخش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بین خانواده و دیگر نهادهای اجتماعی.</a:t>
            </a:r>
          </a:p>
          <a:p>
            <a:pPr lvl="1" algn="r" rtl="1"/>
            <a:endParaRPr lang="fa-IR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794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5070" y="-756138"/>
            <a:ext cx="7886700" cy="1512276"/>
          </a:xfrm>
        </p:spPr>
        <p:txBody>
          <a:bodyPr>
            <a:normAutofit/>
          </a:bodyPr>
          <a:lstStyle/>
          <a:p>
            <a:pPr algn="r" rtl="1"/>
            <a:r>
              <a:rPr lang="fa-IR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اجتماعی (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(Social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endParaRPr lang="fa-IR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964" y="859134"/>
            <a:ext cx="11023041" cy="5747657"/>
          </a:xfrm>
        </p:spPr>
        <p:txBody>
          <a:bodyPr>
            <a:noAutofit/>
          </a:bodyPr>
          <a:lstStyle/>
          <a:p>
            <a:pPr algn="r" rtl="1"/>
            <a:r>
              <a:rPr lang="fa-IR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 تحقیق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اعتیاد</a:t>
            </a:r>
          </a:p>
          <a:p>
            <a:pPr algn="r" rtl="1"/>
            <a:r>
              <a:rPr lang="fa-IR" sz="28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اعتیاد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ناتوانی انسان </a:t>
            </a:r>
            <a:r>
              <a:rPr lang="fa-I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a-I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رخداد</a:t>
            </a:r>
            <a:r>
              <a:rPr lang="fa-I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در استفاده از توانمندی های فردی و اجتماعی جهت ادامه یک </a:t>
            </a:r>
            <a:r>
              <a:rPr lang="fa-I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زیست فعال فردی-اجتماعی 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a-I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شرایط غامض شده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که تبعات منفی (</a:t>
            </a:r>
            <a:r>
              <a:rPr lang="fa-I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پیامدهای منفی روانی- اجتماعی</a:t>
            </a:r>
            <a:r>
              <a:rPr lang="fa-IR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برای معتاد و ساختار جامعه دارد. </a:t>
            </a:r>
          </a:p>
          <a:p>
            <a:pPr algn="r" rtl="1"/>
            <a:r>
              <a:rPr lang="fa-I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شرایط غامض شده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r" rtl="1"/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بیکاری</a:t>
            </a:r>
          </a:p>
          <a:p>
            <a:pPr lvl="1" algn="r" rtl="1"/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فقر</a:t>
            </a:r>
          </a:p>
          <a:p>
            <a:pPr lvl="1" algn="r" rtl="1"/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ناتوانی نهاد خانواده و نهاد های آموزشی و فرهنگی</a:t>
            </a:r>
          </a:p>
          <a:p>
            <a:pPr lvl="1" algn="r" rtl="1"/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ناکارآمدی جامعه پذیری</a:t>
            </a:r>
          </a:p>
          <a:p>
            <a:pPr marL="457200" lvl="1" indent="0">
              <a:buNone/>
            </a:pPr>
            <a:endParaRPr lang="fa-IR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130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1849"/>
            <a:ext cx="8911687" cy="1280890"/>
          </a:xfrm>
        </p:spPr>
        <p:txBody>
          <a:bodyPr>
            <a:normAutofit/>
          </a:bodyPr>
          <a:lstStyle/>
          <a:p>
            <a:pPr algn="r" rtl="1"/>
            <a:r>
              <a:rPr lang="fa-IR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تحقیق (</a:t>
            </a:r>
            <a:r>
              <a:rPr lang="en-US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Problem</a:t>
            </a:r>
            <a:r>
              <a:rPr lang="fa-IR" sz="4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a-I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898" y="1275907"/>
            <a:ext cx="10930269" cy="4651263"/>
          </a:xfrm>
        </p:spPr>
        <p:txBody>
          <a:bodyPr>
            <a:noAutofit/>
          </a:bodyPr>
          <a:lstStyle/>
          <a:p>
            <a:pPr algn="r" rtl="1"/>
            <a:r>
              <a:rPr lang="fa-IR" sz="36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 تحقیق</a:t>
            </a:r>
            <a:r>
              <a:rPr lang="fa-I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a-IR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رضایت </a:t>
            </a:r>
            <a:r>
              <a:rPr lang="fa-IR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مندی</a:t>
            </a:r>
            <a:r>
              <a:rPr lang="fa-IR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شغلی </a:t>
            </a:r>
          </a:p>
          <a:p>
            <a:pPr algn="r" rtl="1"/>
            <a:r>
              <a:rPr lang="fa-IR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رضایت </a:t>
            </a:r>
            <a:r>
              <a:rPr lang="fa-IR" sz="3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مندی</a:t>
            </a:r>
            <a:r>
              <a:rPr lang="fa-IR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یک </a:t>
            </a:r>
            <a:r>
              <a:rPr lang="fa-IR" sz="3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مفهوم نظری </a:t>
            </a:r>
            <a:r>
              <a:rPr lang="fa-IR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حوزه روانشناسی-اجتماعی است.</a:t>
            </a:r>
          </a:p>
          <a:p>
            <a:pPr algn="r" rtl="1"/>
            <a:r>
              <a:rPr lang="fa-IR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رضایت </a:t>
            </a:r>
            <a:r>
              <a:rPr lang="fa-IR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مندی</a:t>
            </a:r>
            <a:r>
              <a:rPr lang="fa-IR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می تواند در تمام زمینه های زندگی فردی و اجتماعی مورد توجه محققین قرار گیرد.</a:t>
            </a:r>
          </a:p>
          <a:p>
            <a:pPr algn="r" rtl="1"/>
            <a:r>
              <a:rPr lang="fa-IR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رضایت </a:t>
            </a:r>
            <a:r>
              <a:rPr lang="fa-IR" sz="3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مندی</a:t>
            </a:r>
            <a:r>
              <a:rPr lang="fa-IR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شغلی (</a:t>
            </a:r>
            <a:r>
              <a:rPr lang="fa-IR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یک مفهوم نظری</a:t>
            </a:r>
            <a:r>
              <a:rPr lang="fa-IR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می تواند در بین کارکنان یک سازمان (</a:t>
            </a:r>
            <a:r>
              <a:rPr lang="fa-IR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یک زمینه</a:t>
            </a:r>
            <a:r>
              <a:rPr lang="fa-IR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چنانچه نگرانی و دغدغه (</a:t>
            </a:r>
            <a:r>
              <a:rPr lang="fa-IR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مشکل آفرین</a:t>
            </a:r>
            <a:r>
              <a:rPr lang="fa-IR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برای مدیر شده باشد، </a:t>
            </a:r>
            <a:r>
              <a:rPr lang="fa-IR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توسط محقق </a:t>
            </a:r>
            <a:r>
              <a:rPr lang="fa-IR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 این زمینه علمی (مدیریت سازمان) مورد تحقیق قرار گیرد.</a:t>
            </a:r>
          </a:p>
          <a:p>
            <a:pPr algn="r" rtl="1"/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1735528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تحقیق (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Problem</a:t>
            </a:r>
            <a:r>
              <a:rPr lang="fa-I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fa-I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اجتماعی (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(Social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endParaRPr lang="fa-IR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1690689"/>
          <a:ext cx="7886700" cy="375453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71321587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808393255"/>
                    </a:ext>
                  </a:extLst>
                </a:gridCol>
              </a:tblGrid>
              <a:tr h="750907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مساله اجتماعی</a:t>
                      </a:r>
                      <a:endParaRPr lang="fa-IR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مساله تحقیق</a:t>
                      </a:r>
                      <a:endParaRPr lang="fa-IR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762585"/>
                  </a:ext>
                </a:extLst>
              </a:tr>
              <a:tr h="750907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رویداد و یا رخداد اجتماعی </a:t>
                      </a:r>
                      <a:r>
                        <a:rPr lang="fa-I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است</a:t>
                      </a:r>
                      <a:endParaRPr lang="fa-I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یک </a:t>
                      </a:r>
                      <a:r>
                        <a:rPr lang="fa-IR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مفهوم نظری </a:t>
                      </a:r>
                      <a:r>
                        <a:rPr lang="fa-I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است</a:t>
                      </a:r>
                      <a:endParaRPr lang="fa-I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242167"/>
                  </a:ext>
                </a:extLst>
              </a:tr>
              <a:tr h="750907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تداعی کننده </a:t>
                      </a:r>
                      <a:r>
                        <a:rPr lang="fa-IR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شرایط غامض شده </a:t>
                      </a:r>
                      <a:r>
                        <a:rPr lang="fa-I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است</a:t>
                      </a:r>
                      <a:endParaRPr lang="fa-I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تداعی کننده</a:t>
                      </a:r>
                      <a:r>
                        <a:rPr lang="fa-I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a-IR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مفهوم غامض شده </a:t>
                      </a:r>
                      <a:r>
                        <a:rPr lang="fa-I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در یک شرایط است</a:t>
                      </a:r>
                      <a:endParaRPr lang="fa-I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771911"/>
                  </a:ext>
                </a:extLst>
              </a:tr>
              <a:tr h="750907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مساله</a:t>
                      </a:r>
                      <a:r>
                        <a:rPr lang="fa-IR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بستر </a:t>
                      </a:r>
                      <a:r>
                        <a:rPr lang="fa-I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نظام اجتماعی است</a:t>
                      </a:r>
                      <a:endParaRPr lang="fa-I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مساله </a:t>
                      </a:r>
                      <a:r>
                        <a:rPr lang="fa-I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فرهنگ</a:t>
                      </a:r>
                      <a:r>
                        <a:rPr lang="fa-I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نظام اجتماعی است</a:t>
                      </a:r>
                      <a:endParaRPr lang="fa-I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124075"/>
                  </a:ext>
                </a:extLst>
              </a:tr>
              <a:tr h="750907"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ساختاری</a:t>
                      </a:r>
                      <a:r>
                        <a:rPr lang="fa-I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است</a:t>
                      </a:r>
                      <a:endParaRPr lang="fa-I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فردی، گروهی و یا</a:t>
                      </a:r>
                      <a:r>
                        <a:rPr lang="fa-IR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سازمانی </a:t>
                      </a:r>
                      <a:r>
                        <a:rPr lang="fa-I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است</a:t>
                      </a:r>
                      <a:endParaRPr lang="fa-I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3665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36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377" y="515680"/>
            <a:ext cx="10595343" cy="5768162"/>
          </a:xfrm>
        </p:spPr>
        <p:txBody>
          <a:bodyPr>
            <a:normAutofit/>
          </a:bodyPr>
          <a:lstStyle/>
          <a:p>
            <a:r>
              <a:rPr lang="fa-IR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هدف:</a:t>
            </a:r>
          </a:p>
          <a:p>
            <a:r>
              <a:rPr lang="fa-IR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چیستی </a:t>
            </a:r>
            <a:r>
              <a:rPr lang="fa-IR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تحقیق به معنای عام </a:t>
            </a:r>
            <a:r>
              <a:rPr lang="fa-IR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 تحقیق علمی به معنای خاص</a:t>
            </a:r>
          </a:p>
          <a:p>
            <a:r>
              <a:rPr lang="fa-IR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تمایز </a:t>
            </a:r>
            <a:r>
              <a:rPr lang="fa-IR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تحقیق </a:t>
            </a:r>
            <a:r>
              <a:rPr lang="fa-IR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از </a:t>
            </a:r>
            <a:r>
              <a:rPr lang="fa-I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اجتماعی</a:t>
            </a:r>
          </a:p>
          <a:p>
            <a:r>
              <a:rPr lang="fa-IR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تحقیق یا مساله اجتماعی؟ </a:t>
            </a:r>
            <a:r>
              <a:rPr lang="fa-I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کدامین مساله، مساله جامعه ایران است؟</a:t>
            </a:r>
          </a:p>
          <a:p>
            <a:r>
              <a:rPr lang="fa-IR" sz="4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به لحاظ </a:t>
            </a:r>
            <a:r>
              <a:rPr lang="fa-IR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معرفت شناختی و سلسله مراتب معرفتی </a:t>
            </a:r>
            <a:r>
              <a:rPr lang="fa-IR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ایران دچار کدامین مساله است؟</a:t>
            </a:r>
            <a:endParaRPr lang="fa-IR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AutoShape 2"/>
          <p:cNvSpPr>
            <a:spLocks noChangeArrowheads="1"/>
          </p:cNvSpPr>
          <p:nvPr/>
        </p:nvSpPr>
        <p:spPr bwMode="auto">
          <a:xfrm>
            <a:off x="4367213" y="1700213"/>
            <a:ext cx="1008062" cy="3744912"/>
          </a:xfrm>
          <a:prstGeom prst="curvedRightArrow">
            <a:avLst>
              <a:gd name="adj1" fmla="val 74299"/>
              <a:gd name="adj2" fmla="val 148598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sz="1800">
              <a:latin typeface="Tahoma" panose="020B0604030504040204" pitchFamily="34" charset="0"/>
            </a:endParaRPr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5591175" y="3211514"/>
            <a:ext cx="1365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1400">
                <a:solidFill>
                  <a:srgbClr val="7030A0"/>
                </a:solidFill>
                <a:ea typeface="Times New Roman" panose="02020603050405020304" pitchFamily="18" charset="0"/>
                <a:cs typeface="Jadid" panose="00000700000000000000" pitchFamily="2" charset="-78"/>
              </a:rPr>
              <a:t>روابط اجتماعی</a:t>
            </a:r>
            <a:r>
              <a:rPr lang="fa-IR" sz="1600">
                <a:solidFill>
                  <a:srgbClr val="7030A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   </a:t>
            </a:r>
            <a:endParaRPr lang="en-US" sz="1800">
              <a:solidFill>
                <a:srgbClr val="7030A0"/>
              </a:solidFill>
            </a:endParaRPr>
          </a:p>
        </p:txBody>
      </p:sp>
      <p:sp>
        <p:nvSpPr>
          <p:cNvPr id="187396" name="AutoShape 4"/>
          <p:cNvSpPr>
            <a:spLocks noChangeArrowheads="1"/>
          </p:cNvSpPr>
          <p:nvPr/>
        </p:nvSpPr>
        <p:spPr bwMode="auto">
          <a:xfrm rot="-5820696">
            <a:off x="5769770" y="2890045"/>
            <a:ext cx="3741737" cy="930275"/>
          </a:xfrm>
          <a:prstGeom prst="curvedUpArrow">
            <a:avLst>
              <a:gd name="adj1" fmla="val 80444"/>
              <a:gd name="adj2" fmla="val 160887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sz="1800">
              <a:latin typeface="Tahoma" panose="020B0604030504040204" pitchFamily="34" charset="0"/>
            </a:endParaRPr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5617795" y="1731964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1400" dirty="0">
                <a:solidFill>
                  <a:srgbClr val="4D2ACE"/>
                </a:solidFill>
                <a:ea typeface="Times New Roman" panose="02020603050405020304" pitchFamily="18" charset="0"/>
                <a:cs typeface="Jadid" panose="00000700000000000000" pitchFamily="2" charset="-78"/>
              </a:rPr>
              <a:t>رفتار-کنش</a:t>
            </a:r>
            <a:endParaRPr lang="en-US" sz="1800" dirty="0">
              <a:solidFill>
                <a:srgbClr val="4D2ACE"/>
              </a:solidFill>
              <a:ea typeface="Times New Roman" panose="02020603050405020304" pitchFamily="18" charset="0"/>
              <a:cs typeface="Jadid" panose="00000700000000000000" pitchFamily="2" charset="-78"/>
            </a:endParaRPr>
          </a:p>
        </p:txBody>
      </p:sp>
      <p:sp>
        <p:nvSpPr>
          <p:cNvPr id="187398" name="Rectangle 6"/>
          <p:cNvSpPr>
            <a:spLocks noChangeArrowheads="1"/>
          </p:cNvSpPr>
          <p:nvPr/>
        </p:nvSpPr>
        <p:spPr bwMode="auto">
          <a:xfrm>
            <a:off x="5016500" y="4873626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1400" b="1">
                <a:solidFill>
                  <a:srgbClr val="7030A0"/>
                </a:solidFill>
                <a:ea typeface="Times New Roman" panose="02020603050405020304" pitchFamily="18" charset="0"/>
                <a:cs typeface="Jadid" panose="00000700000000000000" pitchFamily="2" charset="-78"/>
              </a:rPr>
              <a:t>ارزشها</a:t>
            </a:r>
            <a:r>
              <a:rPr lang="fa-IR" sz="1400">
                <a:solidFill>
                  <a:srgbClr val="7030A0"/>
                </a:solidFill>
                <a:ea typeface="Times New Roman" panose="02020603050405020304" pitchFamily="18" charset="0"/>
                <a:cs typeface="Jadid" panose="00000700000000000000" pitchFamily="2" charset="-78"/>
              </a:rPr>
              <a:t> 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1400">
                <a:solidFill>
                  <a:srgbClr val="7030A0"/>
                </a:solidFill>
                <a:ea typeface="Times New Roman" panose="02020603050405020304" pitchFamily="18" charset="0"/>
                <a:cs typeface="Jadid" panose="00000700000000000000" pitchFamily="2" charset="-78"/>
              </a:rPr>
              <a:t>(اهداف و آرمان ها)</a:t>
            </a:r>
            <a:r>
              <a:rPr lang="fa-IR" sz="1600">
                <a:solidFill>
                  <a:srgbClr val="7030A0"/>
                </a:solidFill>
                <a:ea typeface="Times New Roman" panose="02020603050405020304" pitchFamily="18" charset="0"/>
                <a:cs typeface="Jadid" panose="00000700000000000000" pitchFamily="2" charset="-78"/>
              </a:rPr>
              <a:t> </a:t>
            </a:r>
            <a:r>
              <a:rPr lang="fa-IR" sz="1600">
                <a:solidFill>
                  <a:srgbClr val="7030A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 </a:t>
            </a:r>
            <a:endParaRPr lang="en-US" sz="1800">
              <a:solidFill>
                <a:srgbClr val="7030A0"/>
              </a:solidFill>
            </a:endParaRPr>
          </a:p>
        </p:txBody>
      </p:sp>
      <p:sp>
        <p:nvSpPr>
          <p:cNvPr id="187399" name="Rectangle 7"/>
          <p:cNvSpPr>
            <a:spLocks noChangeArrowheads="1"/>
          </p:cNvSpPr>
          <p:nvPr/>
        </p:nvSpPr>
        <p:spPr bwMode="auto">
          <a:xfrm>
            <a:off x="8580438" y="1595507"/>
            <a:ext cx="20875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2000" dirty="0" err="1">
                <a:ea typeface="Times New Roman" panose="02020603050405020304" pitchFamily="18" charset="0"/>
                <a:cs typeface="Koodak" panose="00000700000000000000" pitchFamily="2" charset="-78"/>
              </a:rPr>
              <a:t>پويايي</a:t>
            </a:r>
            <a:r>
              <a:rPr lang="fa-IR" sz="2000" dirty="0">
                <a:ea typeface="Times New Roman" panose="02020603050405020304" pitchFamily="18" charset="0"/>
                <a:cs typeface="Koodak" panose="00000700000000000000" pitchFamily="2" charset="-78"/>
              </a:rPr>
              <a:t>، تحول و تعالی</a:t>
            </a:r>
            <a:r>
              <a:rPr lang="fa-IR" sz="1600" dirty="0">
                <a:ea typeface="Times New Roman" panose="02020603050405020304" pitchFamily="18" charset="0"/>
                <a:cs typeface="Koodak" panose="00000700000000000000" pitchFamily="2" charset="-78"/>
              </a:rPr>
              <a:t> 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1600" dirty="0">
                <a:ea typeface="Times New Roman" panose="02020603050405020304" pitchFamily="18" charset="0"/>
                <a:cs typeface="Koodak" panose="00000700000000000000" pitchFamily="2" charset="-78"/>
              </a:rPr>
              <a:t>(</a:t>
            </a:r>
            <a:r>
              <a:rPr lang="fa-IR" sz="2000" b="1" dirty="0" err="1">
                <a:solidFill>
                  <a:srgbClr val="C0000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خلاقيت</a:t>
            </a:r>
            <a:r>
              <a:rPr lang="fa-IR" sz="1600" dirty="0">
                <a:solidFill>
                  <a:srgbClr val="C0000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 </a:t>
            </a:r>
            <a:r>
              <a:rPr lang="fa-IR" sz="1600" dirty="0">
                <a:ea typeface="Times New Roman" panose="02020603050405020304" pitchFamily="18" charset="0"/>
                <a:cs typeface="Koodak" panose="00000700000000000000" pitchFamily="2" charset="-78"/>
              </a:rPr>
              <a:t>نظام اجتماعی)  </a:t>
            </a:r>
            <a:endParaRPr lang="en-US" sz="1800" dirty="0">
              <a:ea typeface="Times New Roman" panose="02020603050405020304" pitchFamily="18" charset="0"/>
              <a:cs typeface="Koodak" panose="00000700000000000000" pitchFamily="2" charset="-78"/>
            </a:endParaRPr>
          </a:p>
        </p:txBody>
      </p:sp>
      <p:sp>
        <p:nvSpPr>
          <p:cNvPr id="187400" name="Rectangle 8"/>
          <p:cNvSpPr>
            <a:spLocks noChangeArrowheads="1"/>
          </p:cNvSpPr>
          <p:nvPr/>
        </p:nvSpPr>
        <p:spPr bwMode="auto">
          <a:xfrm>
            <a:off x="8362950" y="3141664"/>
            <a:ext cx="2305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2000" dirty="0" err="1">
                <a:ea typeface="Times New Roman" panose="02020603050405020304" pitchFamily="18" charset="0"/>
                <a:cs typeface="Koodak" panose="00000700000000000000" pitchFamily="2" charset="-78"/>
              </a:rPr>
              <a:t>تثبيت</a:t>
            </a:r>
            <a:r>
              <a:rPr lang="fa-IR" sz="2000" dirty="0">
                <a:ea typeface="Times New Roman" panose="02020603050405020304" pitchFamily="18" charset="0"/>
                <a:cs typeface="Koodak" panose="00000700000000000000" pitchFamily="2" charset="-78"/>
              </a:rPr>
              <a:t> و تداوم </a:t>
            </a:r>
            <a:r>
              <a:rPr lang="fa-IR" sz="2000" dirty="0" err="1">
                <a:ea typeface="Times New Roman" panose="02020603050405020304" pitchFamily="18" charset="0"/>
                <a:cs typeface="Koodak" panose="00000700000000000000" pitchFamily="2" charset="-78"/>
              </a:rPr>
              <a:t>موجوديت</a:t>
            </a:r>
            <a:endParaRPr lang="fa-IR" sz="2000" dirty="0">
              <a:ea typeface="Times New Roman" panose="02020603050405020304" pitchFamily="18" charset="0"/>
              <a:cs typeface="Koodak" panose="00000700000000000000" pitchFamily="2" charset="-78"/>
            </a:endParaRP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2000" dirty="0">
                <a:ea typeface="Times New Roman" panose="02020603050405020304" pitchFamily="18" charset="0"/>
                <a:cs typeface="Koodak" panose="00000700000000000000" pitchFamily="2" charset="-78"/>
              </a:rPr>
              <a:t>(</a:t>
            </a:r>
            <a:r>
              <a:rPr lang="fa-IR" sz="2000" b="1" dirty="0" err="1">
                <a:solidFill>
                  <a:srgbClr val="C0000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عقلانيت</a:t>
            </a:r>
            <a:r>
              <a:rPr lang="fa-IR" sz="2000" dirty="0">
                <a:ea typeface="Times New Roman" panose="02020603050405020304" pitchFamily="18" charset="0"/>
                <a:cs typeface="Koodak" panose="00000700000000000000" pitchFamily="2" charset="-78"/>
              </a:rPr>
              <a:t> نظام اجتماعی)</a:t>
            </a:r>
            <a:r>
              <a:rPr lang="fa-IR" sz="1600" dirty="0">
                <a:ea typeface="Times New Roman" panose="02020603050405020304" pitchFamily="18" charset="0"/>
                <a:cs typeface="Koodak" panose="00000700000000000000" pitchFamily="2" charset="-78"/>
              </a:rPr>
              <a:t>   </a:t>
            </a:r>
            <a:endParaRPr lang="en-US" sz="1800" dirty="0">
              <a:ea typeface="Times New Roman" panose="02020603050405020304" pitchFamily="18" charset="0"/>
              <a:cs typeface="Koodak" panose="00000700000000000000" pitchFamily="2" charset="-78"/>
            </a:endParaRPr>
          </a:p>
        </p:txBody>
      </p:sp>
      <p:sp>
        <p:nvSpPr>
          <p:cNvPr id="187401" name="Rectangle 9"/>
          <p:cNvSpPr>
            <a:spLocks noChangeArrowheads="1"/>
          </p:cNvSpPr>
          <p:nvPr/>
        </p:nvSpPr>
        <p:spPr bwMode="auto">
          <a:xfrm>
            <a:off x="8904288" y="4797426"/>
            <a:ext cx="1295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2000" dirty="0" err="1">
                <a:ea typeface="Times New Roman" panose="02020603050405020304" pitchFamily="18" charset="0"/>
                <a:cs typeface="Koodak" panose="00000700000000000000" pitchFamily="2" charset="-78"/>
              </a:rPr>
              <a:t>هويت</a:t>
            </a:r>
            <a:r>
              <a:rPr lang="fa-IR" sz="2000" b="1" dirty="0">
                <a:solidFill>
                  <a:srgbClr val="C0000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 ارزشی </a:t>
            </a:r>
            <a:r>
              <a:rPr lang="fa-IR" sz="2000" dirty="0">
                <a:ea typeface="Times New Roman" panose="02020603050405020304" pitchFamily="18" charset="0"/>
                <a:cs typeface="Koodak" panose="00000700000000000000" pitchFamily="2" charset="-78"/>
              </a:rPr>
              <a:t>جامعه </a:t>
            </a:r>
            <a:endParaRPr lang="en-US" sz="2000" dirty="0">
              <a:ea typeface="Times New Roman" panose="02020603050405020304" pitchFamily="18" charset="0"/>
              <a:cs typeface="Koodak" panose="00000700000000000000" pitchFamily="2" charset="-78"/>
            </a:endParaRPr>
          </a:p>
        </p:txBody>
      </p:sp>
      <p:sp>
        <p:nvSpPr>
          <p:cNvPr id="187402" name="Rectangle 10"/>
          <p:cNvSpPr>
            <a:spLocks noChangeArrowheads="1"/>
          </p:cNvSpPr>
          <p:nvPr/>
        </p:nvSpPr>
        <p:spPr bwMode="auto">
          <a:xfrm>
            <a:off x="1271588" y="4732338"/>
            <a:ext cx="28813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2400">
                <a:ea typeface="Times New Roman" panose="02020603050405020304" pitchFamily="18" charset="0"/>
                <a:cs typeface="Koodak" panose="00000700000000000000" pitchFamily="2" charset="-78"/>
              </a:rPr>
              <a:t>فلسفه  نظام اجتماعی 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2400">
                <a:solidFill>
                  <a:srgbClr val="0070C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(پارادايم اجتماعی)</a:t>
            </a:r>
            <a:r>
              <a:rPr lang="fa-IR" sz="1600">
                <a:solidFill>
                  <a:srgbClr val="0070C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 </a:t>
            </a:r>
            <a:r>
              <a:rPr lang="fa-IR" sz="1600">
                <a:ea typeface="Times New Roman" panose="02020603050405020304" pitchFamily="18" charset="0"/>
                <a:cs typeface="Koodak" panose="00000700000000000000" pitchFamily="2" charset="-78"/>
              </a:rPr>
              <a:t> </a:t>
            </a:r>
            <a:endParaRPr lang="en-US" sz="1800">
              <a:ea typeface="Times New Roman" panose="02020603050405020304" pitchFamily="18" charset="0"/>
              <a:cs typeface="Koodak" panose="00000700000000000000" pitchFamily="2" charset="-78"/>
            </a:endParaRPr>
          </a:p>
        </p:txBody>
      </p:sp>
      <p:sp>
        <p:nvSpPr>
          <p:cNvPr id="187403" name="Rectangle 11"/>
          <p:cNvSpPr>
            <a:spLocks noChangeArrowheads="1"/>
          </p:cNvSpPr>
          <p:nvPr/>
        </p:nvSpPr>
        <p:spPr bwMode="auto">
          <a:xfrm>
            <a:off x="1271587" y="3141664"/>
            <a:ext cx="3959227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2800" dirty="0">
                <a:solidFill>
                  <a:srgbClr val="00FF0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          </a:t>
            </a:r>
            <a:r>
              <a:rPr lang="fa-IR" sz="2000" dirty="0" err="1">
                <a:ea typeface="Times New Roman" panose="02020603050405020304" pitchFamily="18" charset="0"/>
                <a:cs typeface="Koodak" panose="00000700000000000000" pitchFamily="2" charset="-78"/>
              </a:rPr>
              <a:t>قوانين</a:t>
            </a:r>
            <a:r>
              <a:rPr lang="fa-IR" sz="2000" dirty="0">
                <a:ea typeface="Times New Roman" panose="02020603050405020304" pitchFamily="18" charset="0"/>
                <a:cs typeface="Koodak" panose="00000700000000000000" pitchFamily="2" charset="-78"/>
              </a:rPr>
              <a:t> و مقررات(</a:t>
            </a:r>
            <a:r>
              <a:rPr lang="fa-IR" sz="2000" b="1" dirty="0">
                <a:solidFill>
                  <a:srgbClr val="C0000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بستر اجتماعی</a:t>
            </a:r>
            <a:r>
              <a:rPr lang="fa-IR" sz="2000" dirty="0">
                <a:ea typeface="Times New Roman" panose="02020603050405020304" pitchFamily="18" charset="0"/>
                <a:cs typeface="Koodak" panose="00000700000000000000" pitchFamily="2" charset="-78"/>
              </a:rPr>
              <a:t>)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2800" dirty="0">
                <a:solidFill>
                  <a:srgbClr val="0070C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                  </a:t>
            </a:r>
            <a:r>
              <a:rPr lang="fa-IR" sz="2800" dirty="0" err="1">
                <a:solidFill>
                  <a:srgbClr val="0070C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نظريه</a:t>
            </a:r>
            <a:r>
              <a:rPr lang="fa-IR" sz="2800" dirty="0">
                <a:solidFill>
                  <a:srgbClr val="0070C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 </a:t>
            </a:r>
            <a:r>
              <a:rPr lang="fa-IR" sz="2800" dirty="0" err="1">
                <a:solidFill>
                  <a:srgbClr val="0070C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علمي</a:t>
            </a:r>
            <a:r>
              <a:rPr lang="fa-IR" sz="2800" dirty="0">
                <a:solidFill>
                  <a:srgbClr val="0070C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(</a:t>
            </a:r>
            <a:r>
              <a:rPr lang="fa-IR" sz="2800" dirty="0" err="1">
                <a:solidFill>
                  <a:srgbClr val="0070C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تئوري</a:t>
            </a:r>
            <a:r>
              <a:rPr lang="fa-IR" sz="2800" dirty="0">
                <a:solidFill>
                  <a:srgbClr val="0070C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)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 dirty="0">
              <a:ea typeface="Times New Roman" panose="02020603050405020304" pitchFamily="18" charset="0"/>
              <a:cs typeface="Koodak" panose="00000700000000000000" pitchFamily="2" charset="-78"/>
            </a:endParaRPr>
          </a:p>
        </p:txBody>
      </p:sp>
      <p:sp>
        <p:nvSpPr>
          <p:cNvPr id="187404" name="Rectangle 12"/>
          <p:cNvSpPr>
            <a:spLocks noChangeArrowheads="1"/>
          </p:cNvSpPr>
          <p:nvPr/>
        </p:nvSpPr>
        <p:spPr bwMode="auto">
          <a:xfrm>
            <a:off x="1524001" y="1547814"/>
            <a:ext cx="241141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2000" dirty="0">
                <a:ea typeface="Times New Roman" panose="02020603050405020304" pitchFamily="18" charset="0"/>
                <a:cs typeface="Koodak" panose="00000700000000000000" pitchFamily="2" charset="-78"/>
              </a:rPr>
              <a:t>ساخت </a:t>
            </a:r>
            <a:r>
              <a:rPr lang="fa-IR" sz="2000" dirty="0" err="1">
                <a:ea typeface="Times New Roman" panose="02020603050405020304" pitchFamily="18" charset="0"/>
                <a:cs typeface="Koodak" panose="00000700000000000000" pitchFamily="2" charset="-78"/>
              </a:rPr>
              <a:t>وسازهای</a:t>
            </a:r>
            <a:r>
              <a:rPr lang="fa-IR" sz="2000" dirty="0">
                <a:ea typeface="Times New Roman" panose="02020603050405020304" pitchFamily="18" charset="0"/>
                <a:cs typeface="Koodak" panose="00000700000000000000" pitchFamily="2" charset="-78"/>
              </a:rPr>
              <a:t> </a:t>
            </a:r>
            <a:r>
              <a:rPr lang="fa-IR" sz="2000" dirty="0" err="1">
                <a:ea typeface="Times New Roman" panose="02020603050405020304" pitchFamily="18" charset="0"/>
                <a:cs typeface="Koodak" panose="00000700000000000000" pitchFamily="2" charset="-78"/>
              </a:rPr>
              <a:t>انساني</a:t>
            </a:r>
            <a:r>
              <a:rPr lang="fa-IR" sz="2000" dirty="0">
                <a:ea typeface="Times New Roman" panose="02020603050405020304" pitchFamily="18" charset="0"/>
                <a:cs typeface="Koodak" panose="00000700000000000000" pitchFamily="2" charset="-78"/>
              </a:rPr>
              <a:t> در جامعه(</a:t>
            </a:r>
            <a:r>
              <a:rPr lang="fa-IR" sz="2000" dirty="0">
                <a:solidFill>
                  <a:srgbClr val="C0000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فرهنگ</a:t>
            </a:r>
            <a:r>
              <a:rPr lang="fa-IR" sz="2000" dirty="0">
                <a:ea typeface="Times New Roman" panose="02020603050405020304" pitchFamily="18" charset="0"/>
                <a:cs typeface="Koodak" panose="00000700000000000000" pitchFamily="2" charset="-78"/>
              </a:rPr>
              <a:t>)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3200" dirty="0">
                <a:solidFill>
                  <a:srgbClr val="0070C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(مدل)</a:t>
            </a:r>
            <a:r>
              <a:rPr lang="fa-IR" sz="1600" dirty="0">
                <a:solidFill>
                  <a:srgbClr val="0070C0"/>
                </a:solidFill>
                <a:ea typeface="Times New Roman" panose="02020603050405020304" pitchFamily="18" charset="0"/>
                <a:cs typeface="Koodak" panose="00000700000000000000" pitchFamily="2" charset="-78"/>
              </a:rPr>
              <a:t>   </a:t>
            </a:r>
            <a:endParaRPr lang="en-US" sz="1800" dirty="0">
              <a:solidFill>
                <a:srgbClr val="0070C0"/>
              </a:solidFill>
              <a:ea typeface="Times New Roman" panose="02020603050405020304" pitchFamily="18" charset="0"/>
              <a:cs typeface="Koodak" panose="00000700000000000000" pitchFamily="2" charset="-78"/>
            </a:endParaRPr>
          </a:p>
        </p:txBody>
      </p:sp>
      <p:sp>
        <p:nvSpPr>
          <p:cNvPr id="187405" name="Rectangle 13"/>
          <p:cNvSpPr>
            <a:spLocks noChangeArrowheads="1"/>
          </p:cNvSpPr>
          <p:nvPr/>
        </p:nvSpPr>
        <p:spPr bwMode="auto">
          <a:xfrm>
            <a:off x="866553" y="169476"/>
            <a:ext cx="106910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2800" b="1" dirty="0" smtClean="0">
                <a:solidFill>
                  <a:srgbClr val="7030A0"/>
                </a:solidFill>
                <a:ea typeface="Times New Roman" panose="02020603050405020304" pitchFamily="18" charset="0"/>
                <a:cs typeface="Titr" panose="00000700000000000000" pitchFamily="2" charset="-78"/>
              </a:rPr>
              <a:t> </a:t>
            </a:r>
            <a:r>
              <a:rPr lang="fa-IR" sz="2800" b="1" dirty="0">
                <a:solidFill>
                  <a:srgbClr val="7030A0"/>
                </a:solidFill>
                <a:ea typeface="Times New Roman" panose="02020603050405020304" pitchFamily="18" charset="0"/>
                <a:cs typeface="Titr" panose="00000700000000000000" pitchFamily="2" charset="-78"/>
              </a:rPr>
              <a:t>ارتباط </a:t>
            </a:r>
            <a:r>
              <a:rPr lang="fa-IR" sz="2800" b="1" dirty="0" smtClean="0">
                <a:solidFill>
                  <a:srgbClr val="7030A0"/>
                </a:solidFill>
                <a:ea typeface="Times New Roman" panose="02020603050405020304" pitchFamily="18" charset="0"/>
                <a:cs typeface="Titr" panose="00000700000000000000" pitchFamily="2" charset="-78"/>
              </a:rPr>
              <a:t>ساختاری </a:t>
            </a:r>
            <a:r>
              <a:rPr lang="fa-I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Times New Roman" panose="02020603050405020304" pitchFamily="18" charset="0"/>
                <a:cs typeface="Titr" panose="00000700000000000000" pitchFamily="2" charset="-78"/>
              </a:rPr>
              <a:t>مساله اجتماعی و مساله تحقیق </a:t>
            </a:r>
            <a:r>
              <a:rPr lang="fa-IR" sz="2800" b="1" dirty="0" smtClean="0">
                <a:solidFill>
                  <a:srgbClr val="7030A0"/>
                </a:solidFill>
                <a:ea typeface="Times New Roman" panose="02020603050405020304" pitchFamily="18" charset="0"/>
                <a:cs typeface="Titr" panose="00000700000000000000" pitchFamily="2" charset="-78"/>
              </a:rPr>
              <a:t>در  ارکان ساختاری نظام </a:t>
            </a:r>
            <a:r>
              <a:rPr lang="fa-IR" sz="2800" b="1" dirty="0">
                <a:solidFill>
                  <a:srgbClr val="7030A0"/>
                </a:solidFill>
                <a:ea typeface="Times New Roman" panose="02020603050405020304" pitchFamily="18" charset="0"/>
                <a:cs typeface="Titr" panose="00000700000000000000" pitchFamily="2" charset="-78"/>
              </a:rPr>
              <a:t>اجتماعی</a:t>
            </a:r>
            <a:endParaRPr lang="en-US" sz="2800" b="1" dirty="0">
              <a:solidFill>
                <a:srgbClr val="7030A0"/>
              </a:solidFill>
              <a:ea typeface="Times New Roman" panose="02020603050405020304" pitchFamily="18" charset="0"/>
              <a:cs typeface="Titr" panose="00000700000000000000" pitchFamily="2" charset="-78"/>
            </a:endParaRPr>
          </a:p>
        </p:txBody>
      </p:sp>
      <p:sp>
        <p:nvSpPr>
          <p:cNvPr id="187406" name="Line 14"/>
          <p:cNvSpPr>
            <a:spLocks noChangeShapeType="1"/>
          </p:cNvSpPr>
          <p:nvPr/>
        </p:nvSpPr>
        <p:spPr bwMode="auto">
          <a:xfrm>
            <a:off x="3935413" y="1916113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87407" name="Line 15"/>
          <p:cNvSpPr>
            <a:spLocks noChangeShapeType="1"/>
          </p:cNvSpPr>
          <p:nvPr/>
        </p:nvSpPr>
        <p:spPr bwMode="auto">
          <a:xfrm>
            <a:off x="3719513" y="5013325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87408" name="Line 16"/>
          <p:cNvSpPr>
            <a:spLocks noChangeShapeType="1"/>
          </p:cNvSpPr>
          <p:nvPr/>
        </p:nvSpPr>
        <p:spPr bwMode="auto">
          <a:xfrm>
            <a:off x="6672264" y="1916113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87409" name="Line 17"/>
          <p:cNvSpPr>
            <a:spLocks noChangeShapeType="1"/>
          </p:cNvSpPr>
          <p:nvPr/>
        </p:nvSpPr>
        <p:spPr bwMode="auto">
          <a:xfrm>
            <a:off x="4295775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87410" name="Line 18"/>
          <p:cNvSpPr>
            <a:spLocks noChangeShapeType="1"/>
          </p:cNvSpPr>
          <p:nvPr/>
        </p:nvSpPr>
        <p:spPr bwMode="auto">
          <a:xfrm>
            <a:off x="6959601" y="34290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87411" name="Line 19"/>
          <p:cNvSpPr>
            <a:spLocks noChangeShapeType="1"/>
          </p:cNvSpPr>
          <p:nvPr/>
        </p:nvSpPr>
        <p:spPr bwMode="auto">
          <a:xfrm flipV="1">
            <a:off x="6816726" y="501332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87412" name="Line 20"/>
          <p:cNvSpPr>
            <a:spLocks noChangeShapeType="1"/>
          </p:cNvSpPr>
          <p:nvPr/>
        </p:nvSpPr>
        <p:spPr bwMode="auto">
          <a:xfrm>
            <a:off x="5951538" y="21336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87413" name="Line 21"/>
          <p:cNvSpPr>
            <a:spLocks noChangeShapeType="1"/>
          </p:cNvSpPr>
          <p:nvPr/>
        </p:nvSpPr>
        <p:spPr bwMode="auto">
          <a:xfrm flipV="1">
            <a:off x="6240463" y="21336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87414" name="Line 22"/>
          <p:cNvSpPr>
            <a:spLocks noChangeShapeType="1"/>
          </p:cNvSpPr>
          <p:nvPr/>
        </p:nvSpPr>
        <p:spPr bwMode="auto">
          <a:xfrm>
            <a:off x="5951538" y="3644901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87415" name="Line 23"/>
          <p:cNvSpPr>
            <a:spLocks noChangeShapeType="1"/>
          </p:cNvSpPr>
          <p:nvPr/>
        </p:nvSpPr>
        <p:spPr bwMode="auto">
          <a:xfrm flipV="1">
            <a:off x="6311900" y="36449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87416" name="Text Box 25"/>
          <p:cNvSpPr txBox="1">
            <a:spLocks noChangeArrowheads="1"/>
          </p:cNvSpPr>
          <p:nvPr/>
        </p:nvSpPr>
        <p:spPr bwMode="auto">
          <a:xfrm>
            <a:off x="8256588" y="4005263"/>
            <a:ext cx="22669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1800" b="1">
                <a:solidFill>
                  <a:srgbClr val="7030A0"/>
                </a:solidFill>
                <a:latin typeface="Tahoma" panose="020B0604030504040204" pitchFamily="34" charset="0"/>
              </a:rPr>
              <a:t>مشروعیت نظام اجتماعی </a:t>
            </a:r>
            <a:r>
              <a:rPr lang="fa-IR" sz="1800">
                <a:latin typeface="Tahoma" panose="020B0604030504040204" pitchFamily="34" charset="0"/>
              </a:rPr>
              <a:t>(مدیریت ساختاری)</a:t>
            </a:r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187417" name="Line 26"/>
          <p:cNvSpPr>
            <a:spLocks noChangeShapeType="1"/>
          </p:cNvSpPr>
          <p:nvPr/>
        </p:nvSpPr>
        <p:spPr bwMode="auto">
          <a:xfrm>
            <a:off x="5951538" y="4365625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87418" name="Line 27"/>
          <p:cNvSpPr>
            <a:spLocks noChangeShapeType="1"/>
          </p:cNvSpPr>
          <p:nvPr/>
        </p:nvSpPr>
        <p:spPr bwMode="auto">
          <a:xfrm>
            <a:off x="6311900" y="4076700"/>
            <a:ext cx="21605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87419" name="Text Box 28"/>
          <p:cNvSpPr txBox="1">
            <a:spLocks noChangeArrowheads="1"/>
          </p:cNvSpPr>
          <p:nvPr/>
        </p:nvSpPr>
        <p:spPr bwMode="auto">
          <a:xfrm>
            <a:off x="8247064" y="2276476"/>
            <a:ext cx="1590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1800" b="1">
                <a:solidFill>
                  <a:srgbClr val="0070C0"/>
                </a:solidFill>
                <a:latin typeface="Tahoma" panose="020B0604030504040204" pitchFamily="34" charset="0"/>
              </a:rPr>
              <a:t>تعهد اجتماعی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a-IR" sz="1800">
                <a:latin typeface="Tahoma" panose="020B0604030504040204" pitchFamily="34" charset="0"/>
              </a:rPr>
              <a:t>(مدیريت اجتماعی)</a:t>
            </a:r>
            <a:endParaRPr lang="en-US" sz="1800">
              <a:latin typeface="Tahoma" panose="020B0604030504040204" pitchFamily="34" charset="0"/>
            </a:endParaRPr>
          </a:p>
        </p:txBody>
      </p:sp>
      <p:sp>
        <p:nvSpPr>
          <p:cNvPr id="187420" name="Line 29"/>
          <p:cNvSpPr>
            <a:spLocks noChangeShapeType="1"/>
          </p:cNvSpPr>
          <p:nvPr/>
        </p:nvSpPr>
        <p:spPr bwMode="auto">
          <a:xfrm>
            <a:off x="6240463" y="2636838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187421" name="Line 30"/>
          <p:cNvSpPr>
            <a:spLocks noChangeShapeType="1"/>
          </p:cNvSpPr>
          <p:nvPr/>
        </p:nvSpPr>
        <p:spPr bwMode="auto">
          <a:xfrm>
            <a:off x="5951539" y="2276475"/>
            <a:ext cx="237648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" name="TextBox 1"/>
          <p:cNvSpPr txBox="1"/>
          <p:nvPr/>
        </p:nvSpPr>
        <p:spPr>
          <a:xfrm>
            <a:off x="3740663" y="861667"/>
            <a:ext cx="307606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Problem</a:t>
            </a:r>
            <a:endParaRPr lang="fa-IR" sz="24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90978" y="4015086"/>
            <a:ext cx="307606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Problem</a:t>
            </a:r>
            <a:endParaRPr lang="fa-IR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5510739" y="1265820"/>
            <a:ext cx="360040" cy="360040"/>
          </a:xfrm>
          <a:prstGeom prst="straightConnector1">
            <a:avLst/>
          </a:prstGeom>
          <a:ln w="57150">
            <a:solidFill>
              <a:srgbClr val="8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3935413" y="3551238"/>
            <a:ext cx="1655762" cy="597842"/>
          </a:xfrm>
          <a:prstGeom prst="straightConnector1">
            <a:avLst/>
          </a:prstGeom>
          <a:ln w="57150">
            <a:solidFill>
              <a:srgbClr val="8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52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577" y="-283633"/>
            <a:ext cx="7886700" cy="1224614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اجتماعی (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endParaRPr lang="fa-IR" sz="4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8103" y="884255"/>
            <a:ext cx="10722639" cy="576775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در سطح </a:t>
            </a: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فرهنگ رویت 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می شود.</a:t>
            </a:r>
          </a:p>
          <a:p>
            <a:pPr marL="457200" lvl="1" indent="0">
              <a:buNone/>
            </a:pP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2- </a:t>
            </a:r>
            <a:r>
              <a:rPr lang="fa-IR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منفی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است.</a:t>
            </a:r>
          </a:p>
          <a:p>
            <a:pPr marL="457200" lvl="1" indent="0">
              <a:buNone/>
            </a:pP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حاصل </a:t>
            </a:r>
            <a:r>
              <a:rPr lang="fa-I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فقر نظریه 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است.</a:t>
            </a:r>
          </a:p>
          <a:p>
            <a:pPr marL="457200" lvl="1" indent="0">
              <a:buNone/>
            </a:pP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 از طریق خودش قابل حل شدن نیست. برای حل احتیاج به استقرار نظری و تجربی </a:t>
            </a:r>
            <a:r>
              <a:rPr lang="fa-IR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نظریه کارا و </a:t>
            </a:r>
            <a:r>
              <a:rPr lang="fa-IR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اثربخش</a:t>
            </a:r>
            <a:r>
              <a:rPr lang="fa-IR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دارد.</a:t>
            </a:r>
          </a:p>
          <a:p>
            <a:pPr marL="457200" lvl="1" indent="0">
              <a:buNone/>
            </a:pP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 ساختاری است. بیان کننده </a:t>
            </a: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ضعف و ناکارآمدی ساختار </a:t>
            </a:r>
            <a:r>
              <a:rPr lang="fa-I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جامعه 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است.</a:t>
            </a:r>
          </a:p>
          <a:p>
            <a:pPr marL="457200" lvl="1" indent="0">
              <a:buNone/>
            </a:pP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 اگرچه 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مساله اجتماعی ناشی فقر نظریه 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 ولی </a:t>
            </a: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تحقیق ناشی از ضعف عملیاتی شدن نظریه حاکم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بر نظام اجتماعی توسط مدیران و کارشناسان </a:t>
            </a:r>
            <a:r>
              <a:rPr lang="fa-IR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مسول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در جامعه است.</a:t>
            </a:r>
          </a:p>
          <a:p>
            <a:pPr marL="457200" lvl="1" indent="0">
              <a:buNone/>
            </a:pP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 </a:t>
            </a:r>
            <a:r>
              <a:rPr lang="fa-IR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مسایل اجتماعی قابل تبدیل به مسایل تحقیق هستند 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ولی </a:t>
            </a:r>
            <a:r>
              <a:rPr lang="fa-IR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الزاما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مسایل تحقیق، مسایل اجتماعی </a:t>
            </a:r>
            <a:r>
              <a:rPr lang="fa-IR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نمی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باشند.</a:t>
            </a:r>
          </a:p>
          <a:p>
            <a:pPr marL="457200" lvl="1" indent="0">
              <a:buNone/>
            </a:pPr>
            <a:endParaRPr lang="fa-IR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14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013" y="865142"/>
            <a:ext cx="11304395" cy="5852181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اجتماعی (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Problem</a:t>
            </a:r>
            <a:r>
              <a:rPr lang="fa-IR" sz="3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fa-IR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250000"/>
              </a:lnSpc>
              <a:buNone/>
            </a:pP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 </a:t>
            </a:r>
            <a:r>
              <a:rPr lang="fa-IR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مسایل اجتماعی 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اساسا </a:t>
            </a:r>
            <a:r>
              <a:rPr lang="fa-IR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جوابهای</a:t>
            </a:r>
            <a:r>
              <a:rPr lang="fa-I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تئوریک و نظری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طلب می کنند تا سپس در </a:t>
            </a:r>
            <a:r>
              <a:rPr lang="fa-IR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فرایندهای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تحقیق قرار گیرند ولی </a:t>
            </a:r>
            <a:r>
              <a:rPr lang="fa-IR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مسایل تحقیق </a:t>
            </a:r>
            <a:r>
              <a:rPr lang="fa-IR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جوابهای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حاصل از </a:t>
            </a:r>
            <a:r>
              <a:rPr lang="fa-IR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فرایندهای</a:t>
            </a: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پژوهش 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را طلب می کنند.</a:t>
            </a:r>
          </a:p>
          <a:p>
            <a:pPr marL="457200" lvl="1" indent="0">
              <a:lnSpc>
                <a:spcPct val="250000"/>
              </a:lnSpc>
              <a:buNone/>
            </a:pP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 </a:t>
            </a:r>
            <a:r>
              <a:rPr lang="fa-IR" sz="28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مسایل اجتماعی، </a:t>
            </a:r>
            <a:r>
              <a:rPr lang="fa-IR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دغدغه نظریه حاکم بر جامعه </a:t>
            </a:r>
            <a:r>
              <a:rPr lang="fa-IR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 ولی 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مسایل تحقیق، دغدغه محققین بر مشکلات حاصل از فقدان فعالیت </a:t>
            </a:r>
            <a:r>
              <a:rPr lang="fa-IR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اثربخش</a:t>
            </a:r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مفاهیم یک نظریه معین در جامعه است.</a:t>
            </a:r>
          </a:p>
        </p:txBody>
      </p:sp>
    </p:spTree>
    <p:extLst>
      <p:ext uri="{BB962C8B-B14F-4D97-AF65-F5344CB8AC3E}">
        <p14:creationId xmlns:p14="http://schemas.microsoft.com/office/powerpoint/2010/main" val="24307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584" y="188640"/>
            <a:ext cx="7886700" cy="936104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اجتماعی (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(Social 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endParaRPr lang="fa-IR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1412777"/>
            <a:ext cx="8712968" cy="4764187"/>
          </a:xfrm>
        </p:spPr>
        <p:txBody>
          <a:bodyPr/>
          <a:lstStyle/>
          <a:p>
            <a:pPr marL="457200" lvl="1" indent="0">
              <a:buNone/>
            </a:pPr>
            <a:r>
              <a:rPr lang="fa-I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بنابراین</a:t>
            </a:r>
            <a:r>
              <a:rPr lang="fa-I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fa-I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اساسا </a:t>
            </a:r>
            <a:r>
              <a:rPr lang="fa-IR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جامعه ایران </a:t>
            </a:r>
            <a:r>
              <a:rPr lang="fa-I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دچار </a:t>
            </a:r>
            <a:r>
              <a:rPr lang="fa-IR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اجتماعی</a:t>
            </a:r>
            <a:r>
              <a:rPr lang="fa-I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است تا مساله تحقیق.</a:t>
            </a:r>
          </a:p>
          <a:p>
            <a:pPr marL="457200" lvl="1" indent="0">
              <a:buNone/>
            </a:pPr>
            <a:r>
              <a:rPr lang="fa-I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در </a:t>
            </a:r>
            <a:r>
              <a:rPr lang="fa-IR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تحقیقات مساله اجتماعی</a:t>
            </a:r>
            <a:r>
              <a:rPr lang="fa-I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fa-I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1- تاکید بر </a:t>
            </a:r>
            <a:r>
              <a:rPr lang="fa-I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ضرورت نظریه علمی </a:t>
            </a:r>
            <a:r>
              <a:rPr lang="fa-I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در برنامه ریزی های ساختاری و سازمانی</a:t>
            </a:r>
          </a:p>
          <a:p>
            <a:pPr marL="457200" lvl="1" indent="0">
              <a:buNone/>
            </a:pPr>
            <a:r>
              <a:rPr lang="fa-I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تمرکز بر </a:t>
            </a:r>
            <a:r>
              <a:rPr lang="fa-IR" sz="32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زمینه های اجتماعی (</a:t>
            </a:r>
            <a:r>
              <a:rPr lang="en-US" sz="32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Context</a:t>
            </a:r>
            <a:r>
              <a:rPr lang="fa-IR" sz="32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a-I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fa-I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مقایسه های این زمینه ها </a:t>
            </a:r>
            <a:r>
              <a:rPr lang="fa-I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جهت توجه بر </a:t>
            </a:r>
            <a:r>
              <a:rPr lang="fa-IR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اصلاح ساختارهای اجتماعی </a:t>
            </a:r>
            <a:r>
              <a:rPr lang="fa-I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بجای پرداختن به </a:t>
            </a:r>
            <a:r>
              <a:rPr lang="fa-I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متغیرها</a:t>
            </a:r>
            <a:r>
              <a:rPr lang="fa-I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و رفتاری عاملان کنش.</a:t>
            </a:r>
          </a:p>
        </p:txBody>
      </p:sp>
    </p:spTree>
    <p:extLst>
      <p:ext uri="{BB962C8B-B14F-4D97-AF65-F5344CB8AC3E}">
        <p14:creationId xmlns:p14="http://schemas.microsoft.com/office/powerpoint/2010/main" val="18000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1584" y="188640"/>
            <a:ext cx="7886700" cy="936104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a-I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a-I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مساله اجتماعی (</a:t>
            </a:r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(Social 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endParaRPr lang="fa-IR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359" y="1412777"/>
            <a:ext cx="11212032" cy="476418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a-I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جامعه ایران</a:t>
            </a:r>
            <a:r>
              <a:rPr lang="fa-I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1" indent="0">
              <a:buNone/>
            </a:pPr>
            <a:r>
              <a:rPr lang="fa-I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 </a:t>
            </a:r>
            <a:r>
              <a:rPr lang="fa-I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سلسله مراتب معرفتی </a:t>
            </a:r>
            <a:r>
              <a:rPr lang="fa-I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بر اساس نمودار قبل با </a:t>
            </a:r>
            <a:r>
              <a:rPr lang="fa-IR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اصالت فرهنگ و بهره برداری از لایه زیرین خود یعنی آرمان ها و ایدئولوژی</a:t>
            </a:r>
            <a:r>
              <a:rPr lang="fa-I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شاهد </a:t>
            </a:r>
            <a:r>
              <a:rPr lang="fa-I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اصالت تحول و </a:t>
            </a:r>
            <a:r>
              <a:rPr lang="fa-IR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</a:t>
            </a:r>
            <a:r>
              <a:rPr lang="fa-IR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ایجاد مشکلات و حل خلاقانه آنها بجای حل مسایل</a:t>
            </a:r>
            <a:r>
              <a:rPr lang="fa-I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 عبور از مشکلات خواهد بود. در این حالت تراکم مشکلات اتفاق خواهد افتاد و </a:t>
            </a:r>
            <a:r>
              <a:rPr lang="fa-IR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جامعه دچار فشار ناشی از ضرورت و </a:t>
            </a:r>
            <a:r>
              <a:rPr lang="fa-IR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جبریت</a:t>
            </a:r>
            <a:r>
              <a:rPr lang="fa-IR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فقدان بستر و نظریه حاکم بر آن خواهد شد</a:t>
            </a:r>
            <a:r>
              <a:rPr lang="fa-I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a-I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ضرورت رجوع به ثبات و پایداری باعث دخالت بستر های خارج جامعه و </a:t>
            </a:r>
            <a:r>
              <a:rPr lang="fa-IR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تغییرجهت</a:t>
            </a:r>
            <a:r>
              <a:rPr lang="fa-IR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جامعه با هزینه اجتماعی، اقتصادی و سیاسی زیادی خواهد شد.  </a:t>
            </a:r>
          </a:p>
        </p:txBody>
      </p:sp>
    </p:spTree>
    <p:extLst>
      <p:ext uri="{BB962C8B-B14F-4D97-AF65-F5344CB8AC3E}">
        <p14:creationId xmlns:p14="http://schemas.microsoft.com/office/powerpoint/2010/main" val="385524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 descr="Stationery"/>
          <p:cNvSpPr>
            <a:spLocks noChangeArrowheads="1"/>
          </p:cNvSpPr>
          <p:nvPr/>
        </p:nvSpPr>
        <p:spPr bwMode="auto">
          <a:xfrm>
            <a:off x="1638300" y="457201"/>
            <a:ext cx="8915400" cy="1171575"/>
          </a:xfrm>
          <a:prstGeom prst="ribbon2">
            <a:avLst>
              <a:gd name="adj1" fmla="val 12500"/>
              <a:gd name="adj2" fmla="val 75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a-IR" altLang="en-US" sz="54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از حسن توجه شما</a:t>
            </a:r>
            <a:endParaRPr lang="en-US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371" name="AutoShape 3" descr="Blue hills"/>
          <p:cNvSpPr>
            <a:spLocks noChangeArrowheads="1"/>
          </p:cNvSpPr>
          <p:nvPr/>
        </p:nvSpPr>
        <p:spPr bwMode="auto">
          <a:xfrm>
            <a:off x="2135189" y="1484314"/>
            <a:ext cx="8283575" cy="5184775"/>
          </a:xfrm>
          <a:prstGeom prst="irregularSeal1">
            <a:avLst/>
          </a:prstGeom>
          <a:blipFill dpi="0" rotWithShape="0">
            <a:blip r:embed="rId4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fa-IR" altLang="en-US" sz="8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سپاسگزاری</a:t>
            </a:r>
            <a:r>
              <a:rPr lang="ar-SA" altLang="fa-IR" sz="88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</a:t>
            </a:r>
            <a:endParaRPr lang="en-US" altLang="en-US" sz="8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5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/>
      <p:bldP spid="583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450" y="-1"/>
            <a:ext cx="9749606" cy="1601395"/>
          </a:xfrm>
        </p:spPr>
        <p:txBody>
          <a:bodyPr>
            <a:normAutofit/>
          </a:bodyPr>
          <a:lstStyle/>
          <a:p>
            <a:pPr algn="r" eaLnBrk="1" hangingPunct="1"/>
            <a:r>
              <a:rPr lang="fa-IR" altLang="en-US" sz="4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تحقيق</a:t>
            </a:r>
            <a:r>
              <a:rPr lang="fa-IR" altLang="en-US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=یک مفهوم با معنا</a:t>
            </a:r>
            <a:r>
              <a:rPr lang="en-US" altLang="en-US" dirty="0" smtClean="0">
                <a:solidFill>
                  <a:srgbClr val="66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22998" y="798844"/>
            <a:ext cx="11413058" cy="6094325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140000"/>
              </a:lnSpc>
            </a:pP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مجموعه</a:t>
            </a:r>
            <a:r>
              <a:rPr lang="fa-IR" altLang="en-US" sz="28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800" b="1" dirty="0" err="1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فعاليت</a:t>
            </a:r>
            <a:r>
              <a:rPr lang="fa-IR" altLang="en-US" sz="28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انسان  </a:t>
            </a: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در جهت جواب به </a:t>
            </a:r>
            <a:r>
              <a:rPr lang="fa-IR" alt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سؤالاتي</a:t>
            </a: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كه</a:t>
            </a: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در</a:t>
            </a:r>
            <a:r>
              <a:rPr lang="fa-IR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ذهن </a:t>
            </a:r>
            <a:r>
              <a:rPr lang="fa-IR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وی </a:t>
            </a:r>
            <a:r>
              <a:rPr lang="fa-IR" alt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بوجود</a:t>
            </a:r>
            <a:r>
              <a:rPr lang="fa-IR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مي‌آيد</a:t>
            </a:r>
            <a:r>
              <a:rPr lang="en-US" alt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a-IR" alt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4689" y="1474690"/>
            <a:ext cx="10970990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1" hangingPunct="1">
              <a:lnSpc>
                <a:spcPct val="120000"/>
              </a:lnSpc>
            </a:pPr>
            <a:r>
              <a:rPr lang="fa-IR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پس : </a:t>
            </a:r>
            <a:r>
              <a:rPr lang="fa-IR" altLang="en-US" sz="28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همه </a:t>
            </a:r>
            <a:r>
              <a:rPr lang="fa-IR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مردم</a:t>
            </a:r>
            <a:r>
              <a:rPr lang="fa-IR" altLang="en-US" sz="28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در حال پژوهش هستند</a:t>
            </a:r>
            <a:r>
              <a:rPr lang="fa-IR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a-IR" altLang="en-US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>
              <a:lnSpc>
                <a:spcPct val="120000"/>
              </a:lnSpc>
            </a:pP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چون: </a:t>
            </a:r>
            <a:r>
              <a:rPr lang="fa-IR" alt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تحقیق ضرورت زندگی انسانی انسان (فردی-اجتماعی) است</a:t>
            </a: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a-IR" alt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>
              <a:lnSpc>
                <a:spcPct val="120000"/>
              </a:lnSpc>
            </a:pPr>
            <a:r>
              <a:rPr lang="fa-IR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نكته</a:t>
            </a:r>
            <a:r>
              <a:rPr lang="fa-IR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مهم </a:t>
            </a:r>
            <a:r>
              <a:rPr lang="fa-IR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 rtl="1" eaLnBrk="1" hangingPunct="1">
              <a:lnSpc>
                <a:spcPct val="120000"/>
              </a:lnSpc>
              <a:buFontTx/>
              <a:buChar char="-"/>
            </a:pPr>
            <a:r>
              <a:rPr lang="fa-IR" alt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چیستی (هویت) </a:t>
            </a: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فرایند </a:t>
            </a:r>
            <a:r>
              <a:rPr lang="fa-IR" altLang="en-US" sz="28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جواب </a:t>
            </a:r>
            <a:r>
              <a:rPr lang="fa-IR" altLang="en-US" sz="2800" b="1" dirty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به سؤال </a:t>
            </a:r>
            <a:r>
              <a:rPr lang="fa-IR" alt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يا</a:t>
            </a:r>
            <a:r>
              <a:rPr lang="fa-IR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سؤالات </a:t>
            </a:r>
            <a:r>
              <a:rPr lang="fa-IR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درست و </a:t>
            </a:r>
            <a:r>
              <a:rPr lang="fa-IR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يا</a:t>
            </a:r>
            <a:r>
              <a:rPr lang="fa-IR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قابل </a:t>
            </a:r>
            <a:r>
              <a:rPr lang="fa-IR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اطمينان</a:t>
            </a:r>
            <a:r>
              <a:rPr lang="fa-IR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مهم و اساسی است </a:t>
            </a:r>
            <a:endParaRPr lang="fa-IR" altLang="en-US" sz="2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>
              <a:lnSpc>
                <a:spcPct val="120000"/>
              </a:lnSpc>
              <a:buFontTx/>
              <a:buChar char="-"/>
            </a:pPr>
            <a:r>
              <a:rPr lang="fa-IR" alt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عناصر هویتی این فرایند</a:t>
            </a: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a-IR" alt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منطق</a:t>
            </a: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fa-IR" alt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دیدگاه (نظریه) </a:t>
            </a: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 </a:t>
            </a:r>
            <a:r>
              <a:rPr lang="fa-IR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روش ها </a:t>
            </a:r>
          </a:p>
          <a:p>
            <a:pPr algn="r" rtl="1" eaLnBrk="1" hangingPunct="1">
              <a:lnSpc>
                <a:spcPct val="120000"/>
              </a:lnSpc>
              <a:buFontTx/>
              <a:buChar char="-"/>
            </a:pPr>
            <a:r>
              <a:rPr lang="fa-IR" alt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این فرایند</a:t>
            </a: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a-IR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روش </a:t>
            </a:r>
            <a:r>
              <a:rPr lang="fa-IR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شناسی</a:t>
            </a: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تحقيق</a:t>
            </a:r>
            <a:r>
              <a:rPr lang="fa-IR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تحقیق </a:t>
            </a:r>
            <a:r>
              <a:rPr lang="fa-IR" alt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غیرعلمي</a:t>
            </a:r>
            <a:r>
              <a:rPr lang="fa-IR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 rtl="1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fa-IR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fa-IR" alt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روش </a:t>
            </a:r>
            <a:r>
              <a:rPr lang="fa-IR" alt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شناسی</a:t>
            </a:r>
            <a:r>
              <a:rPr lang="fa-IR" alt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(روش) </a:t>
            </a:r>
            <a:endParaRPr lang="fa-IR" altLang="en-US" sz="28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fa-IR" altLang="en-US" sz="2800" b="1" dirty="0">
                <a:ea typeface="Times New Roman" panose="02020603050405020304" pitchFamily="18" charset="0"/>
                <a:cs typeface="+mj-cs"/>
              </a:rPr>
              <a:t>                                                                   </a:t>
            </a:r>
            <a:r>
              <a:rPr lang="fa-IR" altLang="en-US" sz="2800" b="1" dirty="0" smtClean="0">
                <a:ea typeface="Times New Roman" panose="02020603050405020304" pitchFamily="18" charset="0"/>
                <a:cs typeface="+mj-cs"/>
              </a:rPr>
              <a:t>        </a:t>
            </a:r>
            <a:r>
              <a:rPr lang="fa-IR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تحقیق </a:t>
            </a:r>
            <a:r>
              <a:rPr lang="fa-IR" alt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علمي</a:t>
            </a:r>
            <a:r>
              <a:rPr lang="fa-IR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ight Brace 2"/>
          <p:cNvSpPr/>
          <p:nvPr/>
        </p:nvSpPr>
        <p:spPr>
          <a:xfrm>
            <a:off x="4032931" y="4222448"/>
            <a:ext cx="360040" cy="1152128"/>
          </a:xfrm>
          <a:prstGeom prst="rightBrac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5465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83048" y="118244"/>
            <a:ext cx="8229600" cy="725711"/>
          </a:xfrm>
        </p:spPr>
        <p:txBody>
          <a:bodyPr>
            <a:normAutofit/>
          </a:bodyPr>
          <a:lstStyle/>
          <a:p>
            <a:pPr algn="r" eaLnBrk="1" hangingPunct="1"/>
            <a:r>
              <a:rPr lang="fa-IR" alt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تحقیق </a:t>
            </a:r>
            <a:r>
              <a:rPr lang="fa-IR" altLang="en-US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غيرعلمي</a:t>
            </a:r>
            <a:r>
              <a:rPr lang="fa-IR" alt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(نه ضد علمی)</a:t>
            </a:r>
            <a:r>
              <a:rPr lang="fa-IR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1351503" y="980729"/>
            <a:ext cx="10535697" cy="6093311"/>
          </a:xfrm>
        </p:spPr>
        <p:txBody>
          <a:bodyPr rtlCol="0">
            <a:noAutofit/>
          </a:bodyPr>
          <a:lstStyle/>
          <a:p>
            <a:pPr>
              <a:lnSpc>
                <a:spcPct val="145000"/>
              </a:lnSpc>
              <a:defRPr/>
            </a:pPr>
            <a:r>
              <a:rPr lang="fa-IR" alt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اصالت </a:t>
            </a:r>
            <a:r>
              <a:rPr lang="fa-IR" altLang="en-US" sz="40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دانش عامه </a:t>
            </a:r>
            <a:r>
              <a:rPr lang="fa-IR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متكي بر تجربيات انسانها در زندگي </a:t>
            </a:r>
            <a:r>
              <a:rPr lang="fa-IR" alt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اجتماعي</a:t>
            </a:r>
            <a:r>
              <a:rPr lang="fa-IR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در فرایند تحقیق</a:t>
            </a:r>
            <a:endParaRPr lang="fa-IR" alt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5000"/>
              </a:lnSpc>
              <a:defRPr/>
            </a:pPr>
            <a:r>
              <a:rPr lang="fa-IR" altLang="en-US" sz="20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روش</a:t>
            </a:r>
            <a:r>
              <a:rPr lang="fa-IR" alt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از مسيرحرفه‌اي و تخصصي كسب نشده </a:t>
            </a:r>
            <a:r>
              <a:rPr lang="fa-IR" alt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است بلکه </a:t>
            </a:r>
            <a:r>
              <a:rPr lang="fa-IR" altLang="en-US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متکی </a:t>
            </a:r>
            <a:r>
              <a:rPr lang="fa-IR" altLang="en-US" sz="2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برتجربیات</a:t>
            </a:r>
            <a:r>
              <a:rPr lang="fa-IR" altLang="en-US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زیسته </a:t>
            </a:r>
            <a:r>
              <a:rPr lang="fa-IR" alt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در زندگی روزمره </a:t>
            </a:r>
            <a:r>
              <a:rPr lang="fa-IR" altLang="en-US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ویا</a:t>
            </a:r>
            <a:r>
              <a:rPr lang="fa-IR" alt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حاصل خلط روش های </a:t>
            </a:r>
            <a:r>
              <a:rPr lang="fa-IR" altLang="en-US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</a:t>
            </a:r>
            <a:r>
              <a:rPr lang="fa-IR" altLang="en-US" sz="2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لمی و غیر علمی</a:t>
            </a:r>
            <a:endParaRPr lang="fa-IR" altLang="en-US" sz="20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5000"/>
              </a:lnSpc>
              <a:defRPr/>
            </a:pPr>
            <a:r>
              <a:rPr lang="fa-IR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تعصب و پيشداوري </a:t>
            </a:r>
          </a:p>
          <a:p>
            <a:pPr>
              <a:lnSpc>
                <a:spcPct val="145000"/>
              </a:lnSpc>
              <a:defRPr/>
            </a:pPr>
            <a:r>
              <a:rPr lang="fa-IR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عمدتا متکی بر </a:t>
            </a:r>
            <a:r>
              <a:rPr lang="fa-IR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استدلال </a:t>
            </a:r>
            <a:r>
              <a:rPr lang="fa-IR" altLang="en-US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شهودی</a:t>
            </a:r>
            <a:r>
              <a:rPr lang="fa-IR" alt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(فهم درون گرایی منحصر به فرد انسان) </a:t>
            </a:r>
            <a:endParaRPr lang="fa-IR" alt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5000"/>
              </a:lnSpc>
              <a:defRPr/>
            </a:pPr>
            <a:r>
              <a:rPr lang="fa-IR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عدم قابليت ارائه در محافل علمي انديشمندان </a:t>
            </a:r>
          </a:p>
          <a:p>
            <a:pPr>
              <a:lnSpc>
                <a:spcPct val="145000"/>
              </a:lnSpc>
              <a:defRPr/>
            </a:pPr>
            <a:r>
              <a:rPr lang="fa-IR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اعتبار و </a:t>
            </a:r>
            <a:r>
              <a:rPr lang="fa-IR" alt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پايائي</a:t>
            </a:r>
            <a:r>
              <a:rPr lang="fa-IR" alt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0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ضعيف</a:t>
            </a:r>
            <a:endParaRPr lang="fa-IR" altLang="en-US" sz="2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45000"/>
              </a:lnSpc>
              <a:defRPr/>
            </a:pPr>
            <a:r>
              <a:rPr lang="fa-IR" alt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ناتوانی در</a:t>
            </a:r>
            <a:r>
              <a:rPr lang="fa-IR" alt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حل معتبر </a:t>
            </a:r>
            <a:r>
              <a:rPr lang="fa-IR" alt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مسایل</a:t>
            </a:r>
            <a:r>
              <a:rPr lang="fa-IR" alt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جواب صحیح به </a:t>
            </a:r>
            <a:r>
              <a:rPr lang="fa-IR" alt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سوالات</a:t>
            </a:r>
            <a:r>
              <a:rPr lang="fa-IR" alt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کشف دقیق </a:t>
            </a:r>
            <a:r>
              <a:rPr lang="fa-IR" alt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واقعیت</a:t>
            </a:r>
            <a:r>
              <a:rPr lang="fa-IR" alt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و یا </a:t>
            </a:r>
            <a:r>
              <a:rPr lang="fa-IR" alt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تغییرات </a:t>
            </a:r>
            <a:r>
              <a:rPr lang="fa-IR" altLang="en-US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هدفمند </a:t>
            </a:r>
            <a:endParaRPr lang="en-US" altLang="en-US" sz="2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45000"/>
              </a:lnSpc>
              <a:buNone/>
              <a:defRPr/>
            </a:pPr>
            <a:r>
              <a:rPr lang="fa-IR" alt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pPr>
              <a:lnSpc>
                <a:spcPct val="145000"/>
              </a:lnSpc>
              <a:defRPr/>
            </a:pPr>
            <a:r>
              <a:rPr lang="fa-IR" alt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fa-IR" alt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روش </a:t>
            </a:r>
            <a:r>
              <a:rPr lang="fa-IR" alt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غیر علمی </a:t>
            </a:r>
            <a:endParaRPr lang="en-US" alt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3811772" y="5943600"/>
            <a:ext cx="7651268" cy="74477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829067" y="5723036"/>
            <a:ext cx="0" cy="1809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1409876" y="5813524"/>
            <a:ext cx="8596" cy="1809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055238" y="6019657"/>
            <a:ext cx="16639" cy="56259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56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6852" y="109876"/>
            <a:ext cx="8820150" cy="903635"/>
          </a:xfrm>
        </p:spPr>
        <p:txBody>
          <a:bodyPr>
            <a:normAutofit/>
          </a:bodyPr>
          <a:lstStyle/>
          <a:p>
            <a:pPr algn="r" eaLnBrk="1" hangingPunct="1"/>
            <a:r>
              <a:rPr lang="fa-IR" altLang="en-US" sz="4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تحقيق</a:t>
            </a:r>
            <a:r>
              <a:rPr lang="fa-IR" altLang="en-US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علمی</a:t>
            </a:r>
            <a:endParaRPr lang="en-US" altLang="en-US" dirty="0" smtClean="0">
              <a:solidFill>
                <a:srgbClr val="66FF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131863" y="1158580"/>
            <a:ext cx="10332722" cy="5327650"/>
          </a:xfrm>
        </p:spPr>
        <p:txBody>
          <a:bodyPr>
            <a:noAutofit/>
          </a:bodyPr>
          <a:lstStyle/>
          <a:p>
            <a:pPr algn="r" rtl="1" eaLnBrk="1" hangingPunct="1">
              <a:lnSpc>
                <a:spcPct val="140000"/>
              </a:lnSpc>
            </a:pP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مجموعه</a:t>
            </a:r>
            <a:r>
              <a:rPr lang="fa-IR" altLang="en-US" sz="28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800" b="1" dirty="0" err="1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فعاليت</a:t>
            </a:r>
            <a:r>
              <a:rPr lang="fa-IR" altLang="en-US" sz="28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ها ی منطقی و </a:t>
            </a:r>
            <a:r>
              <a:rPr lang="fa-IR" altLang="en-US" sz="2800" b="1" dirty="0" err="1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ساختارمند</a:t>
            </a:r>
            <a:r>
              <a:rPr lang="fa-IR" altLang="en-US" sz="28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در جهت جواب </a:t>
            </a:r>
            <a:r>
              <a:rPr lang="fa-IR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معتبر</a:t>
            </a: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به</a:t>
            </a:r>
            <a:r>
              <a:rPr lang="fa-IR" alt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سؤالاتي</a:t>
            </a:r>
            <a:r>
              <a:rPr lang="fa-IR" alt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كه</a:t>
            </a: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در</a:t>
            </a:r>
            <a:r>
              <a:rPr lang="fa-IR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ذهن محقق </a:t>
            </a:r>
            <a:r>
              <a:rPr lang="fa-IR" alt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بوجود</a:t>
            </a:r>
            <a:r>
              <a:rPr lang="fa-IR" alt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a-IR" alt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مي‌آيد</a:t>
            </a:r>
            <a:r>
              <a:rPr lang="en-US" alt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a-IR" alt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>
              <a:lnSpc>
                <a:spcPct val="140000"/>
              </a:lnSpc>
            </a:pPr>
            <a:r>
              <a:rPr lang="fa-IR" altLang="en-US" sz="2800" b="1" dirty="0" smtClean="0">
                <a:solidFill>
                  <a:srgbClr val="FF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سه عنصر</a:t>
            </a:r>
            <a:r>
              <a:rPr lang="en-US" altLang="en-US" sz="2800" b="1" dirty="0" smtClean="0">
                <a:solidFill>
                  <a:srgbClr val="FF66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a-IR" altLang="en-US" sz="2800" b="1" dirty="0" smtClean="0">
              <a:solidFill>
                <a:srgbClr val="FF66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 eaLnBrk="1" hangingPunct="1"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fa-IR" alt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a-IR" altLang="en-US" sz="2800" b="1" dirty="0" err="1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فعاليت</a:t>
            </a:r>
            <a:r>
              <a:rPr lang="fa-IR" altLang="en-US" sz="28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علمی= </a:t>
            </a:r>
            <a:r>
              <a:rPr lang="fa-IR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روش علمی</a:t>
            </a:r>
          </a:p>
          <a:p>
            <a:pPr marL="0" indent="0" algn="r" rtl="1" eaLnBrk="1" hangingPunct="1">
              <a:lnSpc>
                <a:spcPct val="140000"/>
              </a:lnSpc>
              <a:buNone/>
            </a:pPr>
            <a:r>
              <a:rPr lang="fa-IR" alt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سؤال </a:t>
            </a:r>
            <a:r>
              <a:rPr lang="fa-IR" alt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يا</a:t>
            </a:r>
            <a:r>
              <a:rPr lang="fa-IR" alt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سؤالات </a:t>
            </a:r>
            <a:r>
              <a:rPr lang="fa-IR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علمی</a:t>
            </a:r>
          </a:p>
          <a:p>
            <a:pPr marL="0" indent="0" algn="r" rtl="1" eaLnBrk="1" hangingPunct="1">
              <a:lnSpc>
                <a:spcPct val="140000"/>
              </a:lnSpc>
              <a:buNone/>
            </a:pPr>
            <a:r>
              <a:rPr lang="fa-IR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ذهن</a:t>
            </a:r>
            <a:r>
              <a:rPr lang="fa-IR" alt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علمی= </a:t>
            </a:r>
            <a:r>
              <a:rPr lang="fa-IR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نظریه علمی</a:t>
            </a:r>
          </a:p>
          <a:p>
            <a:pPr marL="0" indent="0" algn="r" rtl="1" eaLnBrk="1" hangingPunct="1">
              <a:lnSpc>
                <a:spcPct val="140000"/>
              </a:lnSpc>
              <a:buNone/>
            </a:pPr>
            <a:endParaRPr lang="en-US" altLang="en-US" sz="2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71190" y="3550816"/>
            <a:ext cx="115363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آموزشی</a:t>
            </a:r>
            <a:endParaRPr lang="fa-I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36429" y="4481624"/>
            <a:ext cx="115363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پژوهشی</a:t>
            </a:r>
            <a:endParaRPr lang="fa-I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7224823" y="3822405"/>
            <a:ext cx="1382233" cy="558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290062" y="4380614"/>
            <a:ext cx="1316994" cy="3508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820786" y="3976577"/>
            <a:ext cx="15949" cy="5050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1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61329" y="51249"/>
            <a:ext cx="8911687" cy="71891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Scientific Research?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4122" y="597676"/>
            <a:ext cx="9841095" cy="6380904"/>
          </a:xfrm>
        </p:spPr>
        <p:txBody>
          <a:bodyPr/>
          <a:lstStyle/>
          <a:p>
            <a:pPr algn="r" rtl="1" eaLnBrk="1" hangingPunct="1">
              <a:buFontTx/>
              <a:buNone/>
            </a:pPr>
            <a:r>
              <a:rPr lang="fa-IR" altLang="en-US" sz="2600" dirty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a-IR" altLang="en-US" sz="2600" b="1" dirty="0">
                <a:solidFill>
                  <a:schemeClr val="bg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تحقیق علمی:</a:t>
            </a:r>
          </a:p>
          <a:p>
            <a:pPr algn="r" rtl="1" eaLnBrk="1" hangingPunct="1">
              <a:buFontTx/>
              <a:buChar char="-"/>
            </a:pPr>
            <a:r>
              <a:rPr lang="fa-IR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فعالیت کسب معرفت معتبر </a:t>
            </a:r>
            <a:r>
              <a:rPr lang="fa-IR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مربوط به </a:t>
            </a:r>
            <a:r>
              <a:rPr lang="fa-IR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جنبه </a:t>
            </a:r>
            <a:r>
              <a:rPr lang="fa-IR" alt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هایی</a:t>
            </a:r>
            <a:r>
              <a:rPr lang="fa-IR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از جهان </a:t>
            </a:r>
            <a:r>
              <a:rPr lang="fa-IR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 که از طریق </a:t>
            </a:r>
            <a:r>
              <a:rPr lang="fa-IR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روشهایی </a:t>
            </a:r>
            <a:r>
              <a:rPr lang="fa-IR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که </a:t>
            </a:r>
            <a:r>
              <a:rPr lang="fa-IR" altLang="en-US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آگاهی</a:t>
            </a:r>
            <a:r>
              <a:rPr lang="fa-IR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بر آنها وجود دارد، حاصل می شود.</a:t>
            </a:r>
            <a:endParaRPr lang="en-US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432176" y="2636839"/>
            <a:ext cx="1008063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Knower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159375" y="2349501"/>
            <a:ext cx="252095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/>
              <a:t>Self Consciousness Use 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/>
              <a:t>of Methodology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8688388" y="2565400"/>
            <a:ext cx="100806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Know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5089526" y="5157788"/>
            <a:ext cx="2519363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Valid and Reliable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 Knowledge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6383339" y="3213100"/>
            <a:ext cx="2808287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079875" y="3284538"/>
            <a:ext cx="230505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383338" y="3357563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6383338" y="4508501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4440239" y="2997200"/>
            <a:ext cx="719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7680326" y="2924175"/>
            <a:ext cx="1008063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fa-IR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 flipV="1">
            <a:off x="7752185" y="2977776"/>
            <a:ext cx="936204" cy="194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766179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/>
      <p:bldP spid="2211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95213" y="219298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a-IR" altLang="fa-IR" sz="40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مولفه</a:t>
            </a:r>
            <a:r>
              <a:rPr lang="fa-IR" altLang="fa-IR" sz="4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های اساسی در هویت یابی معرفت علمی</a:t>
            </a:r>
            <a:endParaRPr lang="en-US" altLang="fa-IR" sz="4000" b="1" dirty="0"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4592" y="1175487"/>
            <a:ext cx="8810314" cy="5257800"/>
          </a:xfrm>
        </p:spPr>
        <p:txBody>
          <a:bodyPr/>
          <a:lstStyle/>
          <a:p>
            <a:endParaRPr lang="fa-IR" altLang="fa-IR" dirty="0"/>
          </a:p>
          <a:p>
            <a:endParaRPr lang="fa-IR" altLang="fa-IR" dirty="0"/>
          </a:p>
          <a:p>
            <a:pPr algn="ctr"/>
            <a:endParaRPr lang="en-US" altLang="fa-IR" dirty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808663" y="2781300"/>
            <a:ext cx="15113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6167437" y="3068639"/>
            <a:ext cx="2008099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fa-IR" altLang="fa-IR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پارادایم علم </a:t>
            </a:r>
            <a:endParaRPr lang="en-US" altLang="fa-IR" sz="44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008438" y="2636838"/>
            <a:ext cx="1439862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fa-IR" altLang="fa-IR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نظریه علمی</a:t>
            </a:r>
            <a:endParaRPr lang="en-US" altLang="fa-IR" sz="2400" dirty="0"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008438" y="3860801"/>
            <a:ext cx="12954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fa-IR" altLang="fa-IR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روش علمی</a:t>
            </a:r>
            <a:endParaRPr lang="en-US" altLang="fa-IR" sz="2400" dirty="0"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H="1">
            <a:off x="5232400" y="3716339"/>
            <a:ext cx="9350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 flipV="1">
            <a:off x="5375276" y="3068638"/>
            <a:ext cx="7921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3272023" y="3068638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3272023" y="42211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5664200" y="4581525"/>
            <a:ext cx="18732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fa-IR" sz="1400" b="1" i="1"/>
              <a:t>Epistemological Justification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5664200" y="2205038"/>
            <a:ext cx="15128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fa-IR" sz="1400" b="1" i="1"/>
              <a:t>Logical Assumptions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1401375" y="3429000"/>
            <a:ext cx="13684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a-IR" sz="1400" b="1" i="1" dirty="0"/>
              <a:t>Theoretical Verification</a:t>
            </a:r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flipV="1">
            <a:off x="2572103" y="3665155"/>
            <a:ext cx="716219" cy="254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 flipV="1">
            <a:off x="5735638" y="3933825"/>
            <a:ext cx="792162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H="1">
            <a:off x="5735638" y="2708275"/>
            <a:ext cx="6477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4440239" y="1916113"/>
            <a:ext cx="7191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a-IR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4367213" y="5068416"/>
            <a:ext cx="5762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a-IR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How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9112162" y="3411539"/>
            <a:ext cx="865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fa-IR" sz="1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Why</a:t>
            </a:r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 flipH="1">
            <a:off x="8285866" y="3609182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32797" name="Line 29"/>
          <p:cNvSpPr>
            <a:spLocks noChangeShapeType="1"/>
          </p:cNvSpPr>
          <p:nvPr/>
        </p:nvSpPr>
        <p:spPr bwMode="auto">
          <a:xfrm>
            <a:off x="4872038" y="22050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32799" name="Line 31"/>
          <p:cNvSpPr>
            <a:spLocks noChangeShapeType="1"/>
          </p:cNvSpPr>
          <p:nvPr/>
        </p:nvSpPr>
        <p:spPr bwMode="auto">
          <a:xfrm flipV="1">
            <a:off x="4656138" y="4292601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V="1">
            <a:off x="3288322" y="3097156"/>
            <a:ext cx="648072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" name="TextBox 1"/>
          <p:cNvSpPr txBox="1"/>
          <p:nvPr/>
        </p:nvSpPr>
        <p:spPr>
          <a:xfrm>
            <a:off x="8143698" y="4836569"/>
            <a:ext cx="175968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 View</a:t>
            </a:r>
            <a:endParaRPr lang="fa-IR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41497" y="1716156"/>
            <a:ext cx="175968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Thinking</a:t>
            </a:r>
            <a:endParaRPr lang="fa-IR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60005" y="5149524"/>
            <a:ext cx="175968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(REALITY)</a:t>
            </a:r>
            <a:endParaRPr lang="fa-IR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72023" y="2085488"/>
            <a:ext cx="1023530" cy="767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7" idx="0"/>
          </p:cNvCxnSpPr>
          <p:nvPr/>
        </p:nvCxnSpPr>
        <p:spPr>
          <a:xfrm flipV="1">
            <a:off x="3339850" y="4437064"/>
            <a:ext cx="1027363" cy="712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0"/>
          </p:cNvCxnSpPr>
          <p:nvPr/>
        </p:nvCxnSpPr>
        <p:spPr>
          <a:xfrm flipH="1" flipV="1">
            <a:off x="7660758" y="3860801"/>
            <a:ext cx="1362785" cy="9757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120656" y="2085488"/>
            <a:ext cx="26581" cy="3120413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1372" y="2291316"/>
            <a:ext cx="25550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Methodology</a:t>
            </a:r>
            <a:endParaRPr lang="fa-IR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Straight Arrow Connector 20"/>
          <p:cNvCxnSpPr>
            <a:stCxn id="19" idx="2"/>
          </p:cNvCxnSpPr>
          <p:nvPr/>
        </p:nvCxnSpPr>
        <p:spPr>
          <a:xfrm>
            <a:off x="1888881" y="2660648"/>
            <a:ext cx="1231775" cy="407990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69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2"/>
          <p:cNvSpPr>
            <a:spLocks noChangeArrowheads="1"/>
          </p:cNvSpPr>
          <p:nvPr/>
        </p:nvSpPr>
        <p:spPr bwMode="auto">
          <a:xfrm>
            <a:off x="3441700" y="84139"/>
            <a:ext cx="53276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سلسله مراتب معرفتي</a:t>
            </a:r>
            <a:r>
              <a:rPr lang="fa-IR" altLang="en-US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 جایگاه دانش علمی</a:t>
            </a:r>
            <a:endParaRPr lang="en-US" altLang="en-US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Rectangle 23"/>
          <p:cNvSpPr>
            <a:spLocks noChangeArrowheads="1"/>
          </p:cNvSpPr>
          <p:nvPr/>
        </p:nvSpPr>
        <p:spPr bwMode="auto">
          <a:xfrm>
            <a:off x="1976438" y="2339976"/>
            <a:ext cx="2449512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2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معرفت</a:t>
            </a:r>
            <a:r>
              <a:rPr lang="ar-SA" altLang="en-US" sz="2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فلسفي </a:t>
            </a:r>
            <a:r>
              <a:rPr lang="ar-S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از واقعيت</a:t>
            </a:r>
            <a:r>
              <a:rPr lang="ar-SA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8" name="Rectangle 24"/>
          <p:cNvSpPr>
            <a:spLocks noChangeArrowheads="1"/>
          </p:cNvSpPr>
          <p:nvPr/>
        </p:nvSpPr>
        <p:spPr bwMode="auto">
          <a:xfrm>
            <a:off x="5772151" y="2211388"/>
            <a:ext cx="1223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پارادايم</a:t>
            </a:r>
            <a:r>
              <a:rPr lang="fa-IR" altLang="en-US" sz="1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en-US" sz="11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9" name="Rectangle 25"/>
          <p:cNvSpPr>
            <a:spLocks noChangeArrowheads="1"/>
          </p:cNvSpPr>
          <p:nvPr/>
        </p:nvSpPr>
        <p:spPr bwMode="auto">
          <a:xfrm>
            <a:off x="2352675" y="4100513"/>
            <a:ext cx="230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معرفت</a:t>
            </a:r>
            <a:r>
              <a:rPr lang="ar-SA" altLang="en-US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پارادايمي </a:t>
            </a:r>
            <a:r>
              <a:rPr lang="ar-SA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از واقعيت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0" name="Rectangle 26"/>
          <p:cNvSpPr>
            <a:spLocks noChangeArrowheads="1"/>
          </p:cNvSpPr>
          <p:nvPr/>
        </p:nvSpPr>
        <p:spPr bwMode="auto">
          <a:xfrm>
            <a:off x="5864225" y="3595688"/>
            <a:ext cx="6477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1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  <a:r>
              <a:rPr lang="ar-SA" altLang="en-US" sz="18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مدل</a:t>
            </a:r>
            <a:endParaRPr lang="en-US" altLang="en-US" sz="18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1" name="Rectangle 27"/>
          <p:cNvSpPr>
            <a:spLocks noChangeArrowheads="1"/>
          </p:cNvSpPr>
          <p:nvPr/>
        </p:nvSpPr>
        <p:spPr bwMode="auto">
          <a:xfrm>
            <a:off x="5864225" y="5157788"/>
            <a:ext cx="863600" cy="8239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ar-SA" altLang="en-US" sz="1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واقعيت</a:t>
            </a:r>
            <a:endParaRPr lang="en-US" altLang="en-US" sz="1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2" name="Rectangle 34"/>
          <p:cNvSpPr>
            <a:spLocks noChangeArrowheads="1"/>
          </p:cNvSpPr>
          <p:nvPr/>
        </p:nvSpPr>
        <p:spPr bwMode="auto">
          <a:xfrm>
            <a:off x="7816850" y="4548188"/>
            <a:ext cx="2592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معرفت</a:t>
            </a:r>
            <a:r>
              <a:rPr lang="ar-SA" altLang="en-US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علمي </a:t>
            </a:r>
            <a:r>
              <a:rPr lang="ar-SA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از واقعيت خاص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3" name="Rectangle 35"/>
          <p:cNvSpPr>
            <a:spLocks noChangeArrowheads="1"/>
          </p:cNvSpPr>
          <p:nvPr/>
        </p:nvSpPr>
        <p:spPr bwMode="auto">
          <a:xfrm>
            <a:off x="5614989" y="3024188"/>
            <a:ext cx="981075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نظریه</a:t>
            </a:r>
            <a:endParaRPr lang="en-US" altLang="en-US" sz="2400" b="1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4" name="Rectangle 36"/>
          <p:cNvSpPr>
            <a:spLocks noChangeArrowheads="1"/>
          </p:cNvSpPr>
          <p:nvPr/>
        </p:nvSpPr>
        <p:spPr bwMode="auto">
          <a:xfrm>
            <a:off x="7740650" y="3556000"/>
            <a:ext cx="2592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معرفت</a:t>
            </a:r>
            <a:r>
              <a:rPr lang="ar-SA" altLang="en-US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علمي </a:t>
            </a:r>
            <a:r>
              <a:rPr lang="ar-SA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از واقعيت </a:t>
            </a:r>
            <a:r>
              <a:rPr lang="fa-IR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عام</a:t>
            </a: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5" name="Rectangle 37"/>
          <p:cNvSpPr>
            <a:spLocks noChangeArrowheads="1"/>
          </p:cNvSpPr>
          <p:nvPr/>
        </p:nvSpPr>
        <p:spPr bwMode="auto">
          <a:xfrm>
            <a:off x="5808663" y="1203326"/>
            <a:ext cx="863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ar-SA" alt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فلسفه</a:t>
            </a:r>
            <a:endParaRPr lang="en-US" altLang="en-US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6" name="TextBox 1"/>
          <p:cNvSpPr txBox="1">
            <a:spLocks noChangeArrowheads="1"/>
          </p:cNvSpPr>
          <p:nvPr/>
        </p:nvSpPr>
        <p:spPr bwMode="auto">
          <a:xfrm>
            <a:off x="5618163" y="4606925"/>
            <a:ext cx="863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فرضیه</a:t>
            </a:r>
            <a:endParaRPr lang="en-US" alt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301" name="Straight Arrow Connector 3"/>
          <p:cNvCxnSpPr>
            <a:cxnSpLocks noChangeShapeType="1"/>
          </p:cNvCxnSpPr>
          <p:nvPr/>
        </p:nvCxnSpPr>
        <p:spPr bwMode="auto">
          <a:xfrm>
            <a:off x="6049963" y="1752600"/>
            <a:ext cx="0" cy="458788"/>
          </a:xfrm>
          <a:prstGeom prst="straightConnector1">
            <a:avLst/>
          </a:prstGeom>
          <a:noFill/>
          <a:ln w="9525" algn="ctr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2" name="Straight Arrow Connector 5"/>
          <p:cNvCxnSpPr>
            <a:cxnSpLocks noChangeShapeType="1"/>
          </p:cNvCxnSpPr>
          <p:nvPr/>
        </p:nvCxnSpPr>
        <p:spPr bwMode="auto">
          <a:xfrm>
            <a:off x="6049963" y="2592388"/>
            <a:ext cx="0" cy="419100"/>
          </a:xfrm>
          <a:prstGeom prst="straightConnector1">
            <a:avLst/>
          </a:prstGeom>
          <a:noFill/>
          <a:ln w="9525" algn="ctr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3" name="Straight Arrow Connector 7"/>
          <p:cNvCxnSpPr>
            <a:cxnSpLocks noChangeShapeType="1"/>
          </p:cNvCxnSpPr>
          <p:nvPr/>
        </p:nvCxnSpPr>
        <p:spPr bwMode="auto">
          <a:xfrm>
            <a:off x="6049963" y="3429001"/>
            <a:ext cx="0" cy="360363"/>
          </a:xfrm>
          <a:prstGeom prst="straightConnector1">
            <a:avLst/>
          </a:prstGeom>
          <a:noFill/>
          <a:ln w="9525" algn="ctr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4" name="Straight Arrow Connector 11"/>
          <p:cNvCxnSpPr>
            <a:cxnSpLocks noChangeShapeType="1"/>
            <a:endCxn id="21516" idx="0"/>
          </p:cNvCxnSpPr>
          <p:nvPr/>
        </p:nvCxnSpPr>
        <p:spPr bwMode="auto">
          <a:xfrm>
            <a:off x="6049963" y="4149725"/>
            <a:ext cx="0" cy="457200"/>
          </a:xfrm>
          <a:prstGeom prst="straightConnector1">
            <a:avLst/>
          </a:prstGeom>
          <a:noFill/>
          <a:ln w="9525" algn="ctr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5" name="Straight Arrow Connector 13"/>
          <p:cNvCxnSpPr>
            <a:cxnSpLocks noChangeShapeType="1"/>
            <a:stCxn id="21516" idx="2"/>
          </p:cNvCxnSpPr>
          <p:nvPr/>
        </p:nvCxnSpPr>
        <p:spPr bwMode="auto">
          <a:xfrm>
            <a:off x="6049963" y="4945063"/>
            <a:ext cx="0" cy="482600"/>
          </a:xfrm>
          <a:prstGeom prst="straightConnector1">
            <a:avLst/>
          </a:prstGeom>
          <a:noFill/>
          <a:ln w="9525" algn="ctr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6" name="Straight Arrow Connector 15"/>
          <p:cNvCxnSpPr>
            <a:cxnSpLocks noChangeShapeType="1"/>
          </p:cNvCxnSpPr>
          <p:nvPr/>
        </p:nvCxnSpPr>
        <p:spPr bwMode="auto">
          <a:xfrm flipV="1">
            <a:off x="6240463" y="4926014"/>
            <a:ext cx="0" cy="452437"/>
          </a:xfrm>
          <a:prstGeom prst="straightConnector1">
            <a:avLst/>
          </a:prstGeom>
          <a:noFill/>
          <a:ln w="9525" algn="ctr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7" name="Straight Arrow Connector 17"/>
          <p:cNvCxnSpPr>
            <a:cxnSpLocks noChangeShapeType="1"/>
          </p:cNvCxnSpPr>
          <p:nvPr/>
        </p:nvCxnSpPr>
        <p:spPr bwMode="auto">
          <a:xfrm flipV="1">
            <a:off x="6240463" y="4149726"/>
            <a:ext cx="0" cy="485775"/>
          </a:xfrm>
          <a:prstGeom prst="straightConnector1">
            <a:avLst/>
          </a:prstGeom>
          <a:noFill/>
          <a:ln w="9525" algn="ctr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8" name="Straight Arrow Connector 19"/>
          <p:cNvCxnSpPr>
            <a:cxnSpLocks noChangeShapeType="1"/>
          </p:cNvCxnSpPr>
          <p:nvPr/>
        </p:nvCxnSpPr>
        <p:spPr bwMode="auto">
          <a:xfrm flipV="1">
            <a:off x="6242050" y="3384551"/>
            <a:ext cx="0" cy="536575"/>
          </a:xfrm>
          <a:prstGeom prst="straightConnector1">
            <a:avLst/>
          </a:prstGeom>
          <a:noFill/>
          <a:ln w="9525" algn="ctr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09" name="Straight Arrow Connector 21"/>
          <p:cNvCxnSpPr>
            <a:cxnSpLocks noChangeShapeType="1"/>
          </p:cNvCxnSpPr>
          <p:nvPr/>
        </p:nvCxnSpPr>
        <p:spPr bwMode="auto">
          <a:xfrm flipV="1">
            <a:off x="6240463" y="2592388"/>
            <a:ext cx="0" cy="419100"/>
          </a:xfrm>
          <a:prstGeom prst="straightConnector1">
            <a:avLst/>
          </a:prstGeom>
          <a:noFill/>
          <a:ln w="9525" algn="ctr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10" name="Straight Arrow Connector 23"/>
          <p:cNvCxnSpPr>
            <a:cxnSpLocks noChangeShapeType="1"/>
            <a:endCxn id="21515" idx="2"/>
          </p:cNvCxnSpPr>
          <p:nvPr/>
        </p:nvCxnSpPr>
        <p:spPr bwMode="auto">
          <a:xfrm flipV="1">
            <a:off x="6240463" y="1752600"/>
            <a:ext cx="0" cy="458788"/>
          </a:xfrm>
          <a:prstGeom prst="straightConnector1">
            <a:avLst/>
          </a:prstGeom>
          <a:noFill/>
          <a:ln w="9525" algn="ctr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7" name="Right Brace 29"/>
          <p:cNvSpPr>
            <a:spLocks/>
          </p:cNvSpPr>
          <p:nvPr/>
        </p:nvSpPr>
        <p:spPr bwMode="auto">
          <a:xfrm>
            <a:off x="6923089" y="3241675"/>
            <a:ext cx="750887" cy="2357438"/>
          </a:xfrm>
          <a:prstGeom prst="rightBrace">
            <a:avLst>
              <a:gd name="adj1" fmla="val 8328"/>
              <a:gd name="adj2" fmla="val 50000"/>
            </a:avLst>
          </a:prstGeom>
          <a:solidFill>
            <a:schemeClr val="accent1"/>
          </a:solidFill>
          <a:ln w="9525" algn="ctr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a-IR" altLang="en-US" sz="1800">
              <a:latin typeface="Arial" panose="020B0604020202020204" pitchFamily="34" charset="0"/>
            </a:endParaRPr>
          </a:p>
        </p:txBody>
      </p:sp>
      <p:sp>
        <p:nvSpPr>
          <p:cNvPr id="21528" name="Right Brace 11264"/>
          <p:cNvSpPr>
            <a:spLocks/>
          </p:cNvSpPr>
          <p:nvPr/>
        </p:nvSpPr>
        <p:spPr bwMode="auto">
          <a:xfrm>
            <a:off x="6634164" y="4017964"/>
            <a:ext cx="554037" cy="1571625"/>
          </a:xfrm>
          <a:prstGeom prst="rightBrace">
            <a:avLst>
              <a:gd name="adj1" fmla="val 8339"/>
              <a:gd name="adj2" fmla="val 50000"/>
            </a:avLst>
          </a:prstGeom>
          <a:solidFill>
            <a:schemeClr val="accent1"/>
          </a:solidFill>
          <a:ln w="9525" algn="ctr">
            <a:solidFill>
              <a:srgbClr val="000C1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a-IR" altLang="en-US" sz="1800">
              <a:latin typeface="Arial" panose="020B0604020202020204" pitchFamily="34" charset="0"/>
            </a:endParaRPr>
          </a:p>
        </p:txBody>
      </p:sp>
      <p:sp>
        <p:nvSpPr>
          <p:cNvPr id="21529" name="Right Brace 11297"/>
          <p:cNvSpPr>
            <a:spLocks/>
          </p:cNvSpPr>
          <p:nvPr/>
        </p:nvSpPr>
        <p:spPr bwMode="auto">
          <a:xfrm>
            <a:off x="6508751" y="4799013"/>
            <a:ext cx="485775" cy="800100"/>
          </a:xfrm>
          <a:prstGeom prst="rightBrace">
            <a:avLst>
              <a:gd name="adj1" fmla="val 8327"/>
              <a:gd name="adj2" fmla="val 50000"/>
            </a:avLst>
          </a:prstGeom>
          <a:solidFill>
            <a:schemeClr val="accent1"/>
          </a:solidFill>
          <a:ln w="9525" algn="ctr">
            <a:solidFill>
              <a:srgbClr val="000C1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a-IR" altLang="en-US" sz="1800">
              <a:latin typeface="Arial" panose="020B0604020202020204" pitchFamily="34" charset="0"/>
            </a:endParaRPr>
          </a:p>
        </p:txBody>
      </p:sp>
      <p:cxnSp>
        <p:nvCxnSpPr>
          <p:cNvPr id="21530" name="Straight Arrow Connector 11301"/>
          <p:cNvCxnSpPr>
            <a:cxnSpLocks noChangeShapeType="1"/>
            <a:stCxn id="21528" idx="1"/>
          </p:cNvCxnSpPr>
          <p:nvPr/>
        </p:nvCxnSpPr>
        <p:spPr bwMode="auto">
          <a:xfrm flipV="1">
            <a:off x="7188200" y="4799013"/>
            <a:ext cx="774700" cy="47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1" name="Straight Arrow Connector 11306"/>
          <p:cNvCxnSpPr>
            <a:cxnSpLocks noChangeShapeType="1"/>
            <a:stCxn id="21527" idx="1"/>
          </p:cNvCxnSpPr>
          <p:nvPr/>
        </p:nvCxnSpPr>
        <p:spPr bwMode="auto">
          <a:xfrm flipV="1">
            <a:off x="7673975" y="3932238"/>
            <a:ext cx="560388" cy="4889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2" name="Straight Arrow Connector 11310"/>
          <p:cNvCxnSpPr>
            <a:cxnSpLocks noChangeShapeType="1"/>
            <a:stCxn id="21529" idx="1"/>
          </p:cNvCxnSpPr>
          <p:nvPr/>
        </p:nvCxnSpPr>
        <p:spPr bwMode="auto">
          <a:xfrm flipV="1">
            <a:off x="6994526" y="4986339"/>
            <a:ext cx="1014413" cy="2127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3" name="Straight Connector 11315"/>
          <p:cNvCxnSpPr>
            <a:cxnSpLocks noChangeShapeType="1"/>
          </p:cNvCxnSpPr>
          <p:nvPr/>
        </p:nvCxnSpPr>
        <p:spPr bwMode="auto">
          <a:xfrm flipH="1" flipV="1">
            <a:off x="5089526" y="1577975"/>
            <a:ext cx="7524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4" name="Straight Connector 11317"/>
          <p:cNvCxnSpPr>
            <a:cxnSpLocks noChangeShapeType="1"/>
          </p:cNvCxnSpPr>
          <p:nvPr/>
        </p:nvCxnSpPr>
        <p:spPr bwMode="auto">
          <a:xfrm>
            <a:off x="5089525" y="1585913"/>
            <a:ext cx="0" cy="399415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5" name="Straight Arrow Connector 11319"/>
          <p:cNvCxnSpPr>
            <a:cxnSpLocks noChangeShapeType="1"/>
            <a:endCxn id="21511" idx="1"/>
          </p:cNvCxnSpPr>
          <p:nvPr/>
        </p:nvCxnSpPr>
        <p:spPr bwMode="auto">
          <a:xfrm flipV="1">
            <a:off x="5089525" y="5568950"/>
            <a:ext cx="774700" cy="206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6" name="Straight Connector 11321"/>
          <p:cNvCxnSpPr>
            <a:cxnSpLocks noChangeShapeType="1"/>
          </p:cNvCxnSpPr>
          <p:nvPr/>
        </p:nvCxnSpPr>
        <p:spPr bwMode="auto">
          <a:xfrm flipH="1">
            <a:off x="5373688" y="2420938"/>
            <a:ext cx="4683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7" name="Straight Connector 11323"/>
          <p:cNvCxnSpPr>
            <a:cxnSpLocks noChangeShapeType="1"/>
          </p:cNvCxnSpPr>
          <p:nvPr/>
        </p:nvCxnSpPr>
        <p:spPr bwMode="auto">
          <a:xfrm>
            <a:off x="5373688" y="2420939"/>
            <a:ext cx="0" cy="30067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8" name="Straight Arrow Connector 11325"/>
          <p:cNvCxnSpPr>
            <a:cxnSpLocks noChangeShapeType="1"/>
          </p:cNvCxnSpPr>
          <p:nvPr/>
        </p:nvCxnSpPr>
        <p:spPr bwMode="auto">
          <a:xfrm>
            <a:off x="5360989" y="5429250"/>
            <a:ext cx="44767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39" name="Straight Arrow Connector 11327"/>
          <p:cNvCxnSpPr>
            <a:cxnSpLocks noChangeShapeType="1"/>
          </p:cNvCxnSpPr>
          <p:nvPr/>
        </p:nvCxnSpPr>
        <p:spPr bwMode="auto">
          <a:xfrm flipH="1">
            <a:off x="4151313" y="2592388"/>
            <a:ext cx="93821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40" name="Straight Arrow Connector 11329"/>
          <p:cNvCxnSpPr>
            <a:cxnSpLocks noChangeShapeType="1"/>
          </p:cNvCxnSpPr>
          <p:nvPr/>
        </p:nvCxnSpPr>
        <p:spPr bwMode="auto">
          <a:xfrm flipH="1">
            <a:off x="4606926" y="4338638"/>
            <a:ext cx="75406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31" name="TextBox 11330"/>
          <p:cNvSpPr txBox="1"/>
          <p:nvPr/>
        </p:nvSpPr>
        <p:spPr>
          <a:xfrm>
            <a:off x="7485062" y="1215887"/>
            <a:ext cx="1284288" cy="923330"/>
          </a:xfrm>
          <a:prstGeom prst="rect">
            <a:avLst/>
          </a:prstGeom>
          <a:noFill/>
          <a:ln>
            <a:solidFill>
              <a:schemeClr val="bg1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 algn="r" rtl="1">
              <a:defRPr/>
            </a:pPr>
            <a:r>
              <a:rPr lang="fa-I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اثباتی- کمی</a:t>
            </a:r>
          </a:p>
          <a:p>
            <a:pPr algn="r" rtl="1">
              <a:defRPr/>
            </a:pPr>
            <a:r>
              <a:rPr lang="fa-I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تفسیری- کیفی</a:t>
            </a:r>
          </a:p>
          <a:p>
            <a:pPr algn="r" rtl="1">
              <a:defRPr/>
            </a:pPr>
            <a:r>
              <a:rPr lang="fa-IR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انتقادی- کیفی</a:t>
            </a: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542" name="Straight Arrow Connector 11332"/>
          <p:cNvCxnSpPr>
            <a:cxnSpLocks noChangeShapeType="1"/>
            <a:endCxn id="11331" idx="1"/>
          </p:cNvCxnSpPr>
          <p:nvPr/>
        </p:nvCxnSpPr>
        <p:spPr bwMode="auto">
          <a:xfrm flipV="1">
            <a:off x="6508750" y="2306638"/>
            <a:ext cx="679450" cy="1143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43" name="Right Brace 1"/>
          <p:cNvSpPr>
            <a:spLocks/>
          </p:cNvSpPr>
          <p:nvPr/>
        </p:nvSpPr>
        <p:spPr bwMode="auto">
          <a:xfrm>
            <a:off x="6481763" y="1585914"/>
            <a:ext cx="152400" cy="835025"/>
          </a:xfrm>
          <a:prstGeom prst="rightBrace">
            <a:avLst>
              <a:gd name="adj1" fmla="val 8346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a-IR" altLang="en-US" sz="1800">
              <a:latin typeface="Arial" panose="020B0604020202020204" pitchFamily="34" charset="0"/>
            </a:endParaRPr>
          </a:p>
        </p:txBody>
      </p:sp>
      <p:sp>
        <p:nvSpPr>
          <p:cNvPr id="21544" name="TextBox 2"/>
          <p:cNvSpPr txBox="1">
            <a:spLocks noChangeArrowheads="1"/>
          </p:cNvSpPr>
          <p:nvPr/>
        </p:nvSpPr>
        <p:spPr bwMode="auto">
          <a:xfrm>
            <a:off x="7188200" y="733425"/>
            <a:ext cx="2122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1800" b="1">
                <a:solidFill>
                  <a:srgbClr val="0070C0"/>
                </a:solidFill>
                <a:latin typeface="Arial" panose="020B0604020202020204" pitchFamily="34" charset="0"/>
              </a:rPr>
              <a:t>اهداف-آرمان-ارزش</a:t>
            </a:r>
          </a:p>
        </p:txBody>
      </p:sp>
      <p:sp>
        <p:nvSpPr>
          <p:cNvPr id="21545" name="TextBox 3"/>
          <p:cNvSpPr txBox="1">
            <a:spLocks noChangeArrowheads="1"/>
          </p:cNvSpPr>
          <p:nvPr/>
        </p:nvSpPr>
        <p:spPr bwMode="auto">
          <a:xfrm>
            <a:off x="8234364" y="2830514"/>
            <a:ext cx="2098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1800">
                <a:solidFill>
                  <a:srgbClr val="002060"/>
                </a:solidFill>
                <a:latin typeface="Arial" panose="020B0604020202020204" pitchFamily="34" charset="0"/>
              </a:rPr>
              <a:t>بستر یا زمینه اجتماعی</a:t>
            </a:r>
          </a:p>
        </p:txBody>
      </p:sp>
      <p:sp>
        <p:nvSpPr>
          <p:cNvPr id="21546" name="TextBox 4"/>
          <p:cNvSpPr txBox="1">
            <a:spLocks noChangeArrowheads="1"/>
          </p:cNvSpPr>
          <p:nvPr/>
        </p:nvSpPr>
        <p:spPr bwMode="auto">
          <a:xfrm>
            <a:off x="1976438" y="3200400"/>
            <a:ext cx="2152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1800">
                <a:solidFill>
                  <a:srgbClr val="002060"/>
                </a:solidFill>
                <a:latin typeface="Arial" panose="020B0604020202020204" pitchFamily="34" charset="0"/>
              </a:rPr>
              <a:t>سامان دهی رفتار یا کنش</a:t>
            </a:r>
          </a:p>
        </p:txBody>
      </p:sp>
      <p:sp>
        <p:nvSpPr>
          <p:cNvPr id="21547" name="TextBox 5"/>
          <p:cNvSpPr txBox="1">
            <a:spLocks noChangeArrowheads="1"/>
          </p:cNvSpPr>
          <p:nvPr/>
        </p:nvSpPr>
        <p:spPr bwMode="auto">
          <a:xfrm>
            <a:off x="3719513" y="6316662"/>
            <a:ext cx="1370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a-IR" altLang="en-US" sz="1800" b="1">
                <a:solidFill>
                  <a:srgbClr val="C00000"/>
                </a:solidFill>
                <a:latin typeface="Arial" panose="020B0604020202020204" pitchFamily="34" charset="0"/>
              </a:rPr>
              <a:t>رفتار یا کنش</a:t>
            </a:r>
          </a:p>
        </p:txBody>
      </p:sp>
      <p:cxnSp>
        <p:nvCxnSpPr>
          <p:cNvPr id="21548" name="Straight Arrow Connector 7"/>
          <p:cNvCxnSpPr>
            <a:cxnSpLocks noChangeShapeType="1"/>
            <a:stCxn id="21543" idx="1"/>
          </p:cNvCxnSpPr>
          <p:nvPr/>
        </p:nvCxnSpPr>
        <p:spPr bwMode="auto">
          <a:xfrm flipV="1">
            <a:off x="6634164" y="1103313"/>
            <a:ext cx="1374775" cy="900112"/>
          </a:xfrm>
          <a:prstGeom prst="straightConnector1">
            <a:avLst/>
          </a:prstGeom>
          <a:noFill/>
          <a:ln w="9525" algn="ctr">
            <a:solidFill>
              <a:srgbClr val="33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33" name="Straight Arrow Connector 9"/>
          <p:cNvCxnSpPr>
            <a:cxnSpLocks noChangeShapeType="1"/>
          </p:cNvCxnSpPr>
          <p:nvPr/>
        </p:nvCxnSpPr>
        <p:spPr bwMode="auto">
          <a:xfrm flipV="1">
            <a:off x="6481764" y="3011488"/>
            <a:ext cx="1990725" cy="188912"/>
          </a:xfrm>
          <a:prstGeom prst="straightConnector1">
            <a:avLst/>
          </a:prstGeom>
          <a:noFill/>
          <a:ln w="9525" algn="ctr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34" name="Straight Arrow Connector 11"/>
          <p:cNvCxnSpPr>
            <a:cxnSpLocks noChangeShapeType="1"/>
            <a:stCxn id="21510" idx="1"/>
          </p:cNvCxnSpPr>
          <p:nvPr/>
        </p:nvCxnSpPr>
        <p:spPr bwMode="auto">
          <a:xfrm flipH="1" flipV="1">
            <a:off x="4151313" y="3429000"/>
            <a:ext cx="1712912" cy="579438"/>
          </a:xfrm>
          <a:prstGeom prst="straightConnector1">
            <a:avLst/>
          </a:prstGeom>
          <a:noFill/>
          <a:ln w="9525" algn="ctr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35" name="Straight Arrow Connector 13"/>
          <p:cNvCxnSpPr>
            <a:cxnSpLocks noChangeShapeType="1"/>
          </p:cNvCxnSpPr>
          <p:nvPr/>
        </p:nvCxnSpPr>
        <p:spPr bwMode="auto">
          <a:xfrm flipH="1">
            <a:off x="4943475" y="5732464"/>
            <a:ext cx="1106488" cy="649287"/>
          </a:xfrm>
          <a:prstGeom prst="straightConnector1">
            <a:avLst/>
          </a:prstGeom>
          <a:noFill/>
          <a:ln w="9525" algn="ctr">
            <a:solidFill>
              <a:schemeClr val="tx1">
                <a:lumMod val="95000"/>
                <a:lumOff val="5000"/>
              </a:schemeClr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646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345" y="129170"/>
            <a:ext cx="8738239" cy="886239"/>
          </a:xfrm>
        </p:spPr>
        <p:txBody>
          <a:bodyPr>
            <a:noAutofit/>
          </a:bodyPr>
          <a:lstStyle/>
          <a:p>
            <a:pPr algn="justLow" rtl="1"/>
            <a:r>
              <a:rPr lang="fa-IR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هویت منطقی، نظری و عملی تحقیق علمی:</a:t>
            </a:r>
            <a:endParaRPr lang="en-US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1428736"/>
            <a:ext cx="9001000" cy="4817748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sz="4400" b="1" dirty="0">
                <a:solidFill>
                  <a:srgbClr val="800000"/>
                </a:solidFill>
                <a:cs typeface="B Nazanin" charset="-78"/>
              </a:rPr>
              <a:t>محقق</a:t>
            </a:r>
            <a:r>
              <a:rPr lang="fa-IR" sz="4400" b="1" dirty="0">
                <a:solidFill>
                  <a:srgbClr val="002060"/>
                </a:solidFill>
                <a:cs typeface="B Nazanin" charset="-78"/>
              </a:rPr>
              <a:t> بر اساس مجموعه مباحث یا گزاره های </a:t>
            </a:r>
            <a:r>
              <a:rPr lang="fa-IR" sz="4400" b="1" dirty="0">
                <a:solidFill>
                  <a:schemeClr val="accent1">
                    <a:lumMod val="60000"/>
                    <a:lumOff val="40000"/>
                  </a:schemeClr>
                </a:solidFill>
                <a:cs typeface="B Nazanin" charset="-78"/>
              </a:rPr>
              <a:t>منطقی فلسفه </a:t>
            </a:r>
            <a:r>
              <a:rPr lang="fa-IR" sz="4400" b="1" dirty="0">
                <a:solidFill>
                  <a:srgbClr val="002060"/>
                </a:solidFill>
                <a:cs typeface="B Nazanin" charset="-78"/>
              </a:rPr>
              <a:t>(هستی شناسی، معرفت شناسی و...)، تصور خودش از فعالیت جهان را سامان دهی می کند(</a:t>
            </a:r>
            <a:r>
              <a:rPr lang="fa-IR" sz="4400" b="1" dirty="0">
                <a:solidFill>
                  <a:srgbClr val="C00000"/>
                </a:solidFill>
                <a:cs typeface="B Nazanin" charset="-78"/>
              </a:rPr>
              <a:t>نظریه</a:t>
            </a:r>
            <a:r>
              <a:rPr lang="fa-IR" sz="4400" b="1" dirty="0">
                <a:solidFill>
                  <a:srgbClr val="002060"/>
                </a:solidFill>
                <a:cs typeface="B Nazanin" charset="-78"/>
              </a:rPr>
              <a:t>) و چگونگی تحقیق در آن را (</a:t>
            </a:r>
            <a:r>
              <a:rPr lang="fa-IR" sz="4400" b="1" dirty="0">
                <a:solidFill>
                  <a:srgbClr val="7030A0"/>
                </a:solidFill>
                <a:cs typeface="B Nazanin" charset="-78"/>
              </a:rPr>
              <a:t>روش</a:t>
            </a:r>
            <a:r>
              <a:rPr lang="fa-IR" sz="4400" b="1" dirty="0">
                <a:solidFill>
                  <a:srgbClr val="002060"/>
                </a:solidFill>
                <a:cs typeface="B Nazanin" charset="-78"/>
              </a:rPr>
              <a:t>)ابراز می کند. </a:t>
            </a:r>
          </a:p>
        </p:txBody>
      </p:sp>
    </p:spTree>
    <p:extLst>
      <p:ext uri="{BB962C8B-B14F-4D97-AF65-F5344CB8AC3E}">
        <p14:creationId xmlns:p14="http://schemas.microsoft.com/office/powerpoint/2010/main" val="389444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922</TotalTime>
  <Words>1490</Words>
  <Application>Microsoft Office PowerPoint</Application>
  <PresentationFormat>Widescreen</PresentationFormat>
  <Paragraphs>198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9" baseType="lpstr">
      <vt:lpstr>Arial</vt:lpstr>
      <vt:lpstr>B Nazanin</vt:lpstr>
      <vt:lpstr>Calibri</vt:lpstr>
      <vt:lpstr>Century Gothic</vt:lpstr>
      <vt:lpstr>Garamond</vt:lpstr>
      <vt:lpstr>Jadid</vt:lpstr>
      <vt:lpstr>Koodak</vt:lpstr>
      <vt:lpstr>Nazanin</vt:lpstr>
      <vt:lpstr>Tahoma</vt:lpstr>
      <vt:lpstr>Times New Roman</vt:lpstr>
      <vt:lpstr>Titr</vt:lpstr>
      <vt:lpstr>Wingdings</vt:lpstr>
      <vt:lpstr>Wingdings 3</vt:lpstr>
      <vt:lpstr>Wisp</vt:lpstr>
      <vt:lpstr>به نام خدا تاملی بر مساله تحقیق (Research Problem) و مساله اجتماعی (Social Problem) در ایران  توسط:  دکتر محمد تقی ایمان استاد دانشگاه شیراز   آذرماه 1400 </vt:lpstr>
      <vt:lpstr>PowerPoint Presentation</vt:lpstr>
      <vt:lpstr>تحقيق=یک مفهوم با معنا </vt:lpstr>
      <vt:lpstr>تحقیق غيرعلمي (نه ضد علمی) </vt:lpstr>
      <vt:lpstr>تحقيق علمی</vt:lpstr>
      <vt:lpstr>What is Scientific Research?</vt:lpstr>
      <vt:lpstr>مولفه های اساسی در هویت یابی معرفت علمی</vt:lpstr>
      <vt:lpstr>PowerPoint Presentation</vt:lpstr>
      <vt:lpstr>هویت منطقی، نظری و عملی تحقیق علمی:</vt:lpstr>
      <vt:lpstr>هدف از تحقيق علمي </vt:lpstr>
      <vt:lpstr>معرفت علمی و واقعیت</vt:lpstr>
      <vt:lpstr>مساله تحقیق (Research Problem) (تحقیق کمی):  مساله یک مفهوم نظری است زمانی که در شرایط خاص (بستر اجتماعی) غامض و یا مشکل زا و یا پرسمانی (Problematic) می شود.</vt:lpstr>
      <vt:lpstr>مشکل و مساله در تحقیق علمی</vt:lpstr>
      <vt:lpstr>مشکل و مساله در تحقیق علمی</vt:lpstr>
      <vt:lpstr>مساله تحقیق (Research Problem) مساله اجتماعی ((Social Problem</vt:lpstr>
      <vt:lpstr> مساله اجتماعی ((Social Problem</vt:lpstr>
      <vt:lpstr> مساله اجتماعی ((Social Problem</vt:lpstr>
      <vt:lpstr>مساله تحقیق (Research Problem)</vt:lpstr>
      <vt:lpstr>مساله تحقیق (Research Problem) مساله اجتماعی ((Social Problem</vt:lpstr>
      <vt:lpstr>PowerPoint Presentation</vt:lpstr>
      <vt:lpstr> مساله اجتماعی ((Social Problem</vt:lpstr>
      <vt:lpstr>PowerPoint Presentation</vt:lpstr>
      <vt:lpstr> مساله اجتماعی ((Social Problem</vt:lpstr>
      <vt:lpstr> مساله اجتماعی ((Social Problem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تاملی بر مساله تحقیق و مساله اجتماعی در ایران</dc:title>
  <dc:creator>HP</dc:creator>
  <cp:lastModifiedBy>سید </cp:lastModifiedBy>
  <cp:revision>134</cp:revision>
  <dcterms:created xsi:type="dcterms:W3CDTF">2021-12-07T15:40:52Z</dcterms:created>
  <dcterms:modified xsi:type="dcterms:W3CDTF">2021-12-29T10:21:11Z</dcterms:modified>
</cp:coreProperties>
</file>